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691800" cx="7559675"/>
  <p:notesSz cx="6858000" cy="9144000"/>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7">
          <p15:clr>
            <a:srgbClr val="000000"/>
          </p15:clr>
        </p15:guide>
        <p15:guide id="2" pos="2381">
          <p15:clr>
            <a:srgbClr val="000000"/>
          </p15:clr>
        </p15:guide>
      </p15:sldGuideLst>
    </p:ext>
    <p:ext uri="GoogleSlidesCustomDataVersion2">
      <go:slidesCustomData xmlns:go="http://customooxmlschemas.google.com/" r:id="rId26" roundtripDataSignature="AMtx7mh2DIvXlNEHZ8zIqJmwTg5lHMZdO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7"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f81126334d_0_8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gf81126334d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f81126334d_0_11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gf81126334d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f81126334d_0_14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f81126334d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f7f8b365c8_1_1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gf7f8b365c8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fe9f2c0049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2fe9f2c0049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fe9f2c0049_0_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2fe9f2c0049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11442ef28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11442ef280_0_0: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8a48c4d7a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gf8a48c4d7a_0_2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7f8b365c8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gf7f8b365c8_2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8a48c4d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gf8a48c4d7a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f81126334d_0_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f81126334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f81126334d_0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f81126334d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f81126334d_0_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f81126334d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f7f8b365c8_1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f7f8b365c8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f81126334d_0_6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f81126334d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8.png"/></Relationships>
</file>

<file path=ppt/slides/_rels/slide16.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what-we-do/open-education/europeannetwork-openeducation-librarians/" TargetMode="External"/><Relationship Id="rId13" Type="http://schemas.openxmlformats.org/officeDocument/2006/relationships/hyperlink" Target="https://creativecommons.org/licenses/by/4.0/" TargetMode="External"/><Relationship Id="rId12"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5" Type="http://schemas.openxmlformats.org/officeDocument/2006/relationships/image" Target="../media/image4.png"/><Relationship Id="rId6" Type="http://schemas.openxmlformats.org/officeDocument/2006/relationships/image" Target="../media/image8.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noel/"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sdgs.un.org/goals/goal4" TargetMode="External"/><Relationship Id="rId4"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569401" y="1065775"/>
            <a:ext cx="4499100" cy="29862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6000"/>
              <a:buFont typeface="Arial"/>
              <a:buNone/>
            </a:pPr>
            <a:r>
              <a:rPr b="1" lang="en-DE" sz="6000">
                <a:solidFill>
                  <a:schemeClr val="lt1"/>
                </a:solidFill>
                <a:latin typeface="Calibri"/>
                <a:ea typeface="Calibri"/>
                <a:cs typeface="Calibri"/>
                <a:sym typeface="Calibri"/>
              </a:rPr>
              <a:t>BOP</a:t>
            </a:r>
            <a:r>
              <a:rPr b="1" i="0" lang="en-DE" sz="6000" u="none" cap="none" strike="noStrike">
                <a:solidFill>
                  <a:schemeClr val="lt1"/>
                </a:solidFill>
                <a:latin typeface="Calibri"/>
                <a:ea typeface="Calibri"/>
                <a:cs typeface="Calibri"/>
                <a:sym typeface="Calibri"/>
              </a:rPr>
              <a:t> –</a:t>
            </a:r>
            <a:br>
              <a:rPr b="1" i="0" lang="en-DE" sz="6000" u="none" cap="none" strike="noStrike">
                <a:solidFill>
                  <a:schemeClr val="lt1"/>
                </a:solidFill>
                <a:latin typeface="Calibri"/>
                <a:ea typeface="Calibri"/>
                <a:cs typeface="Calibri"/>
                <a:sym typeface="Calibri"/>
              </a:rPr>
            </a:br>
            <a:r>
              <a:rPr b="1" i="0" lang="en-DE" sz="40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4000"/>
              <a:buFont typeface="Arial"/>
              <a:buNone/>
            </a:pPr>
            <a:r>
              <a:rPr b="1" i="0" lang="en-DE" sz="40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 </a:t>
            </a:r>
            <a:r>
              <a:rPr b="1" i="0" lang="en-DE" sz="3200" u="none" cap="none" strike="noStrike">
                <a:solidFill>
                  <a:schemeClr val="lt1"/>
                </a:solidFill>
                <a:latin typeface="Calibri"/>
                <a:ea typeface="Calibri"/>
                <a:cs typeface="Calibri"/>
                <a:sym typeface="Calibri"/>
              </a:rPr>
              <a:t>основи</a:t>
            </a:r>
            <a:endParaRPr b="1" i="0" sz="60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6000"/>
              <a:buFont typeface="Arial"/>
              <a:buNone/>
            </a:pPr>
            <a:r>
              <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639790" cy="892724"/>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ІНСТРУМЕНТИ ENOEL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70907" y="5630091"/>
            <a:ext cx="6416700" cy="13854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600"/>
              <a:buFont typeface="Arial"/>
              <a:buNone/>
            </a:pPr>
            <a:r>
              <a:rPr b="1" i="0" lang="en-DE" sz="2600" u="none" cap="none" strike="noStrike">
                <a:solidFill>
                  <a:srgbClr val="004993"/>
                </a:solidFill>
                <a:latin typeface="Open Sans"/>
                <a:ea typeface="Open Sans"/>
                <a:cs typeface="Open Sans"/>
                <a:sym typeface="Open Sans"/>
              </a:rPr>
              <a:t>Використовуйте наші шаблони для адвокації Відкритої освіти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600"/>
              <a:buFont typeface="Arial"/>
              <a:buNone/>
            </a:pPr>
            <a:r>
              <a:rPr b="1" i="0" lang="en-DE" sz="2600" u="none" cap="none" strike="noStrike">
                <a:solidFill>
                  <a:srgbClr val="004993"/>
                </a:solidFill>
                <a:highlight>
                  <a:schemeClr val="lt1"/>
                </a:highlight>
                <a:latin typeface="Open Sans"/>
                <a:ea typeface="Open Sans"/>
                <a:cs typeface="Open Sans"/>
                <a:sym typeface="Open Sans"/>
              </a:rPr>
              <a:t>(Open Education, OE)</a:t>
            </a:r>
            <a:endParaRPr b="1" i="0" sz="2600" u="none" cap="none" strike="noStrike">
              <a:solidFill>
                <a:srgbClr val="004993"/>
              </a:solidFill>
              <a:highlight>
                <a:schemeClr val="lt1"/>
              </a:highlight>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gf81126334d_0_84"/>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222" name="Google Shape;222;gf81126334d_0_84"/>
          <p:cNvSpPr txBox="1"/>
          <p:nvPr/>
        </p:nvSpPr>
        <p:spPr>
          <a:xfrm>
            <a:off x="2357725" y="383225"/>
            <a:ext cx="4958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223" name="Google Shape;223;gf81126334d_0_84"/>
          <p:cNvSpPr txBox="1"/>
          <p:nvPr/>
        </p:nvSpPr>
        <p:spPr>
          <a:xfrm>
            <a:off x="341775" y="3965125"/>
            <a:ext cx="5744700" cy="5978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Переваги відкритої освіти (</a:t>
            </a:r>
            <a:r>
              <a:rPr b="1" lang="en-DE" sz="1800">
                <a:solidFill>
                  <a:schemeClr val="lt1"/>
                </a:solidFill>
                <a:latin typeface="Open Sans"/>
                <a:ea typeface="Open Sans"/>
                <a:cs typeface="Open Sans"/>
                <a:sym typeface="Open Sans"/>
              </a:rPr>
              <a:t>BO</a:t>
            </a:r>
            <a:r>
              <a:rPr b="1" i="0" lang="en-DE" sz="1800" u="none" cap="none" strike="noStrike">
                <a:solidFill>
                  <a:schemeClr val="lt1"/>
                </a:solidFill>
                <a:latin typeface="Open Sans"/>
                <a:ea typeface="Open Sans"/>
                <a:cs typeface="Open Sans"/>
                <a:sym typeface="Open Sans"/>
              </a:rPr>
              <a:t>) для</a:t>
            </a:r>
            <a:r>
              <a:rPr b="1" i="0" lang="en-DE" sz="1800" u="none" cap="none" strike="noStrike">
                <a:solidFill>
                  <a:srgbClr val="34C3E0"/>
                </a:solidFill>
                <a:latin typeface="Open Sans"/>
                <a:ea typeface="Open Sans"/>
                <a:cs typeface="Open Sans"/>
                <a:sym typeface="Open Sans"/>
              </a:rPr>
              <a:t> інституцій</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1" i="0" sz="8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rgbClr val="000000"/>
              </a:buClr>
              <a:buSzPts val="1200"/>
              <a:buFont typeface="Arial"/>
              <a:buNone/>
            </a:pPr>
            <a:r>
              <a:rPr b="1" lang="en-DE" sz="1200">
                <a:solidFill>
                  <a:schemeClr val="lt1"/>
                </a:solidFill>
                <a:latin typeface="Open Sans"/>
                <a:ea typeface="Open Sans"/>
                <a:cs typeface="Open Sans"/>
                <a:sym typeface="Open Sans"/>
              </a:rPr>
              <a:t>Сприяння економії за рахунок масштабу: </a:t>
            </a:r>
            <a:r>
              <a:rPr lang="en-DE" sz="1200">
                <a:solidFill>
                  <a:schemeClr val="lt1"/>
                </a:solidFill>
                <a:latin typeface="Open Sans"/>
                <a:ea typeface="Open Sans"/>
                <a:cs typeface="Open Sans"/>
                <a:sym typeface="Open Sans"/>
              </a:rPr>
              <a:t>ВОР є безкоштовними онлайн, їх можна роздрукувати, зберігати назавжди та легко оновлювати. Замість того, щоб купувати підручники, кошти можуть бути перенаправлені на технології, покращення навчання або зменшення боргу.</a:t>
            </a:r>
            <a:endParaRPr sz="1200">
              <a:solidFill>
                <a:schemeClr val="lt1"/>
              </a:solidFill>
              <a:latin typeface="Open Sans"/>
              <a:ea typeface="Open Sans"/>
              <a:cs typeface="Open Sans"/>
              <a:sym typeface="Open Sans"/>
            </a:endParaRPr>
          </a:p>
          <a:p>
            <a:pPr indent="0" lvl="0" marL="0" marR="0" rtl="0" algn="l">
              <a:lnSpc>
                <a:spcPct val="115000"/>
              </a:lnSpc>
              <a:spcBef>
                <a:spcPts val="2400"/>
              </a:spcBef>
              <a:spcAft>
                <a:spcPts val="0"/>
              </a:spcAft>
              <a:buClr>
                <a:srgbClr val="000000"/>
              </a:buClr>
              <a:buSzPts val="1200"/>
              <a:buFont typeface="Arial"/>
              <a:buNone/>
            </a:pPr>
            <a:r>
              <a:rPr b="1" i="0" lang="en-DE" sz="1200" u="none" cap="none" strike="noStrike">
                <a:solidFill>
                  <a:schemeClr val="lt1"/>
                </a:solidFill>
                <a:latin typeface="Open Sans"/>
                <a:ea typeface="Open Sans"/>
                <a:cs typeface="Open Sans"/>
                <a:sym typeface="Open Sans"/>
              </a:rPr>
              <a:t>Підтримка розвитку професорсько-викладацького складу: </a:t>
            </a:r>
            <a:r>
              <a:rPr b="0" i="0" lang="en-DE" sz="1200" u="none" cap="none" strike="noStrike">
                <a:solidFill>
                  <a:schemeClr val="lt1"/>
                </a:solidFill>
                <a:latin typeface="Open Sans"/>
                <a:ea typeface="Open Sans"/>
                <a:cs typeface="Open Sans"/>
                <a:sym typeface="Open Sans"/>
              </a:rPr>
              <a:t>розширений доступ та використання </a:t>
            </a:r>
            <a:r>
              <a:rPr lang="en-DE" sz="1200">
                <a:solidFill>
                  <a:schemeClr val="lt1"/>
                </a:solidFill>
                <a:latin typeface="Open Sans"/>
                <a:ea typeface="Open Sans"/>
                <a:cs typeface="Open Sans"/>
                <a:sym typeface="Open Sans"/>
              </a:rPr>
              <a:t>BOP</a:t>
            </a:r>
            <a:r>
              <a:rPr b="0" i="0" lang="en-DE" sz="1200" u="none" cap="none" strike="noStrike">
                <a:solidFill>
                  <a:schemeClr val="lt1"/>
                </a:solidFill>
                <a:latin typeface="Open Sans"/>
                <a:ea typeface="Open Sans"/>
                <a:cs typeface="Open Sans"/>
                <a:sym typeface="Open Sans"/>
              </a:rPr>
              <a:t>, а також взаємне навчання між викладачами різних інституцій заохочуються разом із покращенням якості навчальних матеріалів. </a:t>
            </a:r>
            <a:endParaRPr b="0" i="0" sz="1200" u="none" cap="none" strike="noStrike">
              <a:solidFill>
                <a:srgbClr val="000000"/>
              </a:solidFill>
              <a:latin typeface="Arial"/>
              <a:ea typeface="Arial"/>
              <a:cs typeface="Arial"/>
              <a:sym typeface="Arial"/>
            </a:endParaRPr>
          </a:p>
          <a:p>
            <a:pPr indent="0" lvl="0" marL="0" marR="0" rtl="0" algn="l">
              <a:lnSpc>
                <a:spcPct val="115000"/>
              </a:lnSpc>
              <a:spcBef>
                <a:spcPts val="2400"/>
              </a:spcBef>
              <a:spcAft>
                <a:spcPts val="0"/>
              </a:spcAft>
              <a:buClr>
                <a:srgbClr val="000000"/>
              </a:buClr>
              <a:buSzPts val="1200"/>
              <a:buFont typeface="Arial"/>
              <a:buNone/>
            </a:pPr>
            <a:r>
              <a:rPr b="1" i="0" lang="en-DE" sz="1200" u="none" cap="none" strike="noStrike">
                <a:solidFill>
                  <a:schemeClr val="lt1"/>
                </a:solidFill>
                <a:latin typeface="Open Sans"/>
                <a:ea typeface="Open Sans"/>
                <a:cs typeface="Open Sans"/>
                <a:sym typeface="Open Sans"/>
              </a:rPr>
              <a:t>Максимальне використання державних інвестицій:  </a:t>
            </a:r>
            <a:r>
              <a:rPr b="0" i="0" lang="en-DE" sz="1200" u="none" cap="none" strike="noStrike">
                <a:solidFill>
                  <a:schemeClr val="lt1"/>
                </a:solidFill>
                <a:latin typeface="Open Sans"/>
                <a:ea typeface="Open Sans"/>
                <a:cs typeface="Open Sans"/>
                <a:sym typeface="Open Sans"/>
              </a:rPr>
              <a:t>ресурси, що надходять як державне фінансування, використовуються для створення загальнодоступних знань і розподіляються між кількома установам за менших додаткових витрат.</a:t>
            </a:r>
            <a:endParaRPr b="0" i="0" sz="1200" u="none" cap="none" strike="noStrike">
              <a:solidFill>
                <a:srgbClr val="000000"/>
              </a:solidFill>
              <a:latin typeface="Arial"/>
              <a:ea typeface="Arial"/>
              <a:cs typeface="Arial"/>
              <a:sym typeface="Arial"/>
            </a:endParaRPr>
          </a:p>
          <a:p>
            <a:pPr indent="0" lvl="0" marL="0" marR="0" rtl="0" algn="l">
              <a:lnSpc>
                <a:spcPct val="115000"/>
              </a:lnSpc>
              <a:spcBef>
                <a:spcPts val="2400"/>
              </a:spcBef>
              <a:spcAft>
                <a:spcPts val="0"/>
              </a:spcAft>
              <a:buClr>
                <a:srgbClr val="000000"/>
              </a:buClr>
              <a:buSzPts val="1200"/>
              <a:buFont typeface="Arial"/>
              <a:buNone/>
            </a:pPr>
            <a:r>
              <a:rPr b="1" i="0" lang="en-DE" sz="1200" u="none" cap="none" strike="noStrike">
                <a:solidFill>
                  <a:schemeClr val="lt1"/>
                </a:solidFill>
                <a:latin typeface="Open Sans"/>
                <a:ea typeface="Open Sans"/>
                <a:cs typeface="Open Sans"/>
                <a:sym typeface="Open Sans"/>
              </a:rPr>
              <a:t>Підтримання самореклами: </a:t>
            </a:r>
            <a:r>
              <a:rPr lang="en-DE" sz="1200">
                <a:solidFill>
                  <a:schemeClr val="lt1"/>
                </a:solidFill>
                <a:latin typeface="Open Sans"/>
                <a:ea typeface="Open Sans"/>
                <a:cs typeface="Open Sans"/>
                <a:sym typeface="Open Sans"/>
              </a:rPr>
              <a:t>публічний імідж закладу може значно покращитися завдяки якісним ВОР, якими він ділиться та які використовуються повторно.</a:t>
            </a:r>
            <a:endParaRPr sz="1200">
              <a:solidFill>
                <a:schemeClr val="lt1"/>
              </a:solidFill>
              <a:latin typeface="Open Sans"/>
              <a:ea typeface="Open Sans"/>
              <a:cs typeface="Open Sans"/>
              <a:sym typeface="Open Sans"/>
            </a:endParaRPr>
          </a:p>
          <a:p>
            <a:pPr indent="0" lvl="0" marL="0" marR="0" rtl="0" algn="l">
              <a:lnSpc>
                <a:spcPct val="115000"/>
              </a:lnSpc>
              <a:spcBef>
                <a:spcPts val="2400"/>
              </a:spcBef>
              <a:spcAft>
                <a:spcPts val="0"/>
              </a:spcAft>
              <a:buClr>
                <a:srgbClr val="000000"/>
              </a:buClr>
              <a:buSzPts val="1200"/>
              <a:buFont typeface="Arial"/>
              <a:buNone/>
            </a:pPr>
            <a:r>
              <a:rPr b="1" i="0" lang="en-DE" sz="1200" u="none" cap="none" strike="noStrike">
                <a:solidFill>
                  <a:schemeClr val="lt1"/>
                </a:solidFill>
                <a:latin typeface="Open Sans"/>
                <a:ea typeface="Open Sans"/>
                <a:cs typeface="Open Sans"/>
                <a:sym typeface="Open Sans"/>
              </a:rPr>
              <a:t>Підтримання репутації та міжнародного співробітництва: </a:t>
            </a:r>
            <a:r>
              <a:rPr b="0" i="0" lang="en-DE" sz="1200" u="none" cap="none" strike="noStrike">
                <a:solidFill>
                  <a:schemeClr val="lt1"/>
                </a:solidFill>
                <a:latin typeface="Open Sans"/>
                <a:ea typeface="Open Sans"/>
                <a:cs typeface="Open Sans"/>
                <a:sym typeface="Open Sans"/>
              </a:rPr>
              <a:t>робота з </a:t>
            </a:r>
            <a:r>
              <a:rPr lang="en-DE" sz="1200">
                <a:solidFill>
                  <a:schemeClr val="lt1"/>
                </a:solidFill>
                <a:latin typeface="Open Sans"/>
                <a:ea typeface="Open Sans"/>
                <a:cs typeface="Open Sans"/>
                <a:sym typeface="Open Sans"/>
              </a:rPr>
              <a:t>BOP</a:t>
            </a:r>
            <a:r>
              <a:rPr b="0" i="0" lang="en-DE" sz="1200" u="none" cap="none" strike="noStrike">
                <a:solidFill>
                  <a:schemeClr val="lt1"/>
                </a:solidFill>
                <a:latin typeface="Open Sans"/>
                <a:ea typeface="Open Sans"/>
                <a:cs typeface="Open Sans"/>
                <a:sym typeface="Open Sans"/>
              </a:rPr>
              <a:t> підвищує впізнаваність установи та покращує її репутацію завдяки активній співпраці з іншими установами по всьому світу.</a:t>
            </a:r>
            <a:endParaRPr b="1" i="0" sz="1200" u="none" cap="none" strike="noStrike">
              <a:solidFill>
                <a:schemeClr val="lt1"/>
              </a:solidFill>
              <a:latin typeface="Open Sans"/>
              <a:ea typeface="Open Sans"/>
              <a:cs typeface="Open Sans"/>
              <a:sym typeface="Open Sans"/>
            </a:endParaRPr>
          </a:p>
        </p:txBody>
      </p:sp>
      <p:sp>
        <p:nvSpPr>
          <p:cNvPr id="224" name="Google Shape;224;gf81126334d_0_84"/>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f81126334d_0_117"/>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gf81126334d_0_117"/>
          <p:cNvSpPr txBox="1"/>
          <p:nvPr/>
        </p:nvSpPr>
        <p:spPr>
          <a:xfrm>
            <a:off x="591700" y="663225"/>
            <a:ext cx="14733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800"/>
              <a:buFont typeface="Arial"/>
              <a:buNone/>
            </a:pPr>
            <a:r>
              <a:t/>
            </a:r>
            <a:endParaRPr b="0"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p:txBody>
      </p:sp>
      <p:sp>
        <p:nvSpPr>
          <p:cNvPr id="236" name="Google Shape;236;gf81126334d_0_117"/>
          <p:cNvSpPr txBox="1"/>
          <p:nvPr/>
        </p:nvSpPr>
        <p:spPr>
          <a:xfrm>
            <a:off x="272725" y="4206225"/>
            <a:ext cx="5813700" cy="292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Переваги відкритої освіти (</a:t>
            </a:r>
            <a:r>
              <a:rPr b="1" lang="en-DE" sz="1800">
                <a:solidFill>
                  <a:schemeClr val="lt1"/>
                </a:solidFill>
                <a:latin typeface="Open Sans"/>
                <a:ea typeface="Open Sans"/>
                <a:cs typeface="Open Sans"/>
                <a:sym typeface="Open Sans"/>
              </a:rPr>
              <a:t>BO</a:t>
            </a:r>
            <a:r>
              <a:rPr b="1" i="0" lang="en-DE" sz="1800" u="none" cap="none" strike="noStrike">
                <a:solidFill>
                  <a:schemeClr val="lt1"/>
                </a:solidFill>
                <a:latin typeface="Open Sans"/>
                <a:ea typeface="Open Sans"/>
                <a:cs typeface="Open Sans"/>
                <a:sym typeface="Open Sans"/>
              </a:rPr>
              <a:t>) для </a:t>
            </a:r>
            <a:r>
              <a:rPr b="1" i="0" lang="en-DE" sz="1800" u="none" cap="none" strike="noStrike">
                <a:solidFill>
                  <a:srgbClr val="34C3E0"/>
                </a:solidFill>
                <a:latin typeface="Open Sans"/>
                <a:ea typeface="Open Sans"/>
                <a:cs typeface="Open Sans"/>
                <a:sym typeface="Open Sans"/>
              </a:rPr>
              <a:t>інституцій</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lang="en-DE" sz="1600">
                <a:solidFill>
                  <a:schemeClr val="lt1"/>
                </a:solidFill>
                <a:latin typeface="Open Sans"/>
                <a:ea typeface="Open Sans"/>
                <a:cs typeface="Open Sans"/>
                <a:sym typeface="Open Sans"/>
              </a:rPr>
              <a:t>Сприяння набору студентів: </a:t>
            </a:r>
            <a:r>
              <a:rPr lang="en-DE" sz="1600">
                <a:solidFill>
                  <a:schemeClr val="lt1"/>
                </a:solidFill>
                <a:latin typeface="Open Sans"/>
                <a:ea typeface="Open Sans"/>
                <a:cs typeface="Open Sans"/>
                <a:sym typeface="Open Sans"/>
              </a:rPr>
              <a:t>використання ВОР збільшує охоплення вищою освітою нетрадиційних студентів, які роблять вибір у залежності від якості пропонованих навчальних матеріалів.</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lang="en-DE" sz="1600">
                <a:solidFill>
                  <a:schemeClr val="lt1"/>
                </a:solidFill>
                <a:latin typeface="Open Sans"/>
                <a:ea typeface="Open Sans"/>
                <a:cs typeface="Open Sans"/>
                <a:sym typeface="Open Sans"/>
              </a:rPr>
              <a:t>Покращення зв’язків із випускниками: </a:t>
            </a:r>
            <a:r>
              <a:rPr lang="en-DE" sz="1600">
                <a:solidFill>
                  <a:schemeClr val="lt1"/>
                </a:solidFill>
                <a:latin typeface="Open Sans"/>
                <a:ea typeface="Open Sans"/>
                <a:cs typeface="Open Sans"/>
                <a:sym typeface="Open Sans"/>
              </a:rPr>
              <a:t>пропонування якісних ВОР для випускників допомагає закладу підтримувати з ними активний зв’язок.</a:t>
            </a:r>
            <a:endParaRPr b="1" i="0" sz="1500" u="none" cap="none" strike="noStrike">
              <a:solidFill>
                <a:schemeClr val="lt1"/>
              </a:solidFill>
              <a:latin typeface="Open Sans"/>
              <a:ea typeface="Open Sans"/>
              <a:cs typeface="Open Sans"/>
              <a:sym typeface="Open Sans"/>
            </a:endParaRPr>
          </a:p>
        </p:txBody>
      </p:sp>
      <p:sp>
        <p:nvSpPr>
          <p:cNvPr id="237" name="Google Shape;237;gf81126334d_0_117"/>
          <p:cNvSpPr txBox="1"/>
          <p:nvPr/>
        </p:nvSpPr>
        <p:spPr>
          <a:xfrm>
            <a:off x="2357725" y="383225"/>
            <a:ext cx="4958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238" name="Google Shape;238;gf81126334d_0_117"/>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f81126334d_0_141"/>
          <p:cNvSpPr/>
          <p:nvPr/>
        </p:nvSpPr>
        <p:spPr>
          <a:xfrm>
            <a:off x="25942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gf81126334d_0_141"/>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pic>
        <p:nvPicPr>
          <p:cNvPr id="250" name="Google Shape;250;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gf81126334d_0_141"/>
          <p:cNvSpPr txBox="1"/>
          <p:nvPr/>
        </p:nvSpPr>
        <p:spPr>
          <a:xfrm>
            <a:off x="1610400" y="4065975"/>
            <a:ext cx="5576300" cy="637067"/>
          </a:xfrm>
          <a:prstGeom prst="rect">
            <a:avLst/>
          </a:prstGeom>
          <a:noFill/>
          <a:ln>
            <a:noFill/>
          </a:ln>
        </p:spPr>
        <p:txBody>
          <a:bodyPr anchorCtr="0" anchor="t" bIns="91425" lIns="91425" spcFirstLastPara="1" rIns="91425" wrap="square" tIns="91425">
            <a:spAutoFit/>
          </a:bodyPr>
          <a:lstStyle/>
          <a:p>
            <a:pPr indent="0" lvl="0" marL="0" marR="0" rtl="0" algn="ctr">
              <a:lnSpc>
                <a:spcPct val="8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Переваги відкритої освіти (</a:t>
            </a:r>
            <a:r>
              <a:rPr b="1" lang="en-DE" sz="1800">
                <a:solidFill>
                  <a:srgbClr val="34C3E0"/>
                </a:solidFill>
                <a:latin typeface="Open Sans"/>
                <a:ea typeface="Open Sans"/>
                <a:cs typeface="Open Sans"/>
                <a:sym typeface="Open Sans"/>
              </a:rPr>
              <a:t>BO</a:t>
            </a:r>
            <a:r>
              <a:rPr b="1" i="0" lang="en-DE" sz="1800" u="none" cap="none" strike="noStrike">
                <a:solidFill>
                  <a:srgbClr val="34C3E0"/>
                </a:solidFill>
                <a:latin typeface="Open Sans"/>
                <a:ea typeface="Open Sans"/>
                <a:cs typeface="Open Sans"/>
                <a:sym typeface="Open Sans"/>
              </a:rPr>
              <a:t>) для </a:t>
            </a:r>
            <a:r>
              <a:rPr b="1" i="0" lang="en-DE" sz="1800" u="none" cap="none" strike="noStrike">
                <a:solidFill>
                  <a:srgbClr val="004993"/>
                </a:solidFill>
                <a:latin typeface="Open Sans"/>
                <a:ea typeface="Open Sans"/>
                <a:cs typeface="Open Sans"/>
                <a:sym typeface="Open Sans"/>
              </a:rPr>
              <a:t>всіх</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2" name="Google Shape;252;gf81126334d_0_141"/>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gf81126334d_0_141"/>
          <p:cNvSpPr txBox="1"/>
          <p:nvPr/>
        </p:nvSpPr>
        <p:spPr>
          <a:xfrm>
            <a:off x="2757200" y="4445200"/>
            <a:ext cx="4653300" cy="520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Розблокування інформації: </a:t>
            </a:r>
            <a:r>
              <a:rPr b="0" i="0" lang="en-DE" sz="1300" u="none" cap="none" strike="noStrike">
                <a:solidFill>
                  <a:srgbClr val="004993"/>
                </a:solidFill>
                <a:latin typeface="Open Sans"/>
                <a:ea typeface="Open Sans"/>
                <a:cs typeface="Open Sans"/>
                <a:sym typeface="Open Sans"/>
              </a:rPr>
              <a:t>знаннями можна поділитися, розблокувавши освітні ресурси за допомогою ліцензій, для всіх, хто зацікавлений.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Передача знань: </a:t>
            </a:r>
            <a:r>
              <a:rPr b="0" i="0" lang="en-DE" sz="1300" u="none" cap="none" strike="noStrike">
                <a:solidFill>
                  <a:srgbClr val="004993"/>
                </a:solidFill>
                <a:latin typeface="Open Sans"/>
                <a:ea typeface="Open Sans"/>
                <a:cs typeface="Open Sans"/>
                <a:sym typeface="Open Sans"/>
              </a:rPr>
              <a:t>освітні ресурси, створені за рахунок державних податків, є загальнодоступними, їх можна використовувати повторно та ними можна ділитися.</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Навчання протягом усього життя: </a:t>
            </a:r>
            <a:r>
              <a:rPr b="0" i="0" lang="en-DE" sz="1300" u="none" cap="none" strike="noStrike">
                <a:solidFill>
                  <a:srgbClr val="004993"/>
                </a:solidFill>
                <a:latin typeface="Open Sans"/>
                <a:ea typeface="Open Sans"/>
                <a:cs typeface="Open Sans"/>
                <a:sym typeface="Open Sans"/>
              </a:rPr>
              <a:t>бути в курсі останніх подій та забезпечувати безперервне навчання більш доступним для всіх, усуваючи розрив між формальними, інформальними та неформальними відкритими можливостями.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lang="en-DE" sz="1300">
                <a:solidFill>
                  <a:srgbClr val="004993"/>
                </a:solidFill>
                <a:latin typeface="Open Sans"/>
                <a:ea typeface="Open Sans"/>
                <a:cs typeface="Open Sans"/>
                <a:sym typeface="Open Sans"/>
              </a:rPr>
              <a:t>Підвищення рівності: </a:t>
            </a:r>
            <a:r>
              <a:rPr lang="en-DE" sz="1300">
                <a:solidFill>
                  <a:srgbClr val="004993"/>
                </a:solidFill>
                <a:latin typeface="Open Sans"/>
                <a:ea typeface="Open Sans"/>
                <a:cs typeface="Open Sans"/>
                <a:sym typeface="Open Sans"/>
              </a:rPr>
              <a:t>безкоштовні онлайн-ресурси полегшують надання однакових якісних знань кожному, незалежно від їхнього соціального та економічного статусу.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Заохочення різноманітності та інклюзивності: </a:t>
            </a:r>
            <a:r>
              <a:rPr b="0" i="0" lang="en-DE" sz="1300" u="none" cap="none" strike="noStrike">
                <a:solidFill>
                  <a:srgbClr val="004993"/>
                </a:solidFill>
                <a:latin typeface="Open Sans"/>
                <a:ea typeface="Open Sans"/>
                <a:cs typeface="Open Sans"/>
                <a:sym typeface="Open Sans"/>
              </a:rPr>
              <a:t>матеріали </a:t>
            </a:r>
            <a:r>
              <a:rPr lang="en-DE" sz="1300">
                <a:solidFill>
                  <a:srgbClr val="004993"/>
                </a:solidFill>
                <a:latin typeface="Open Sans"/>
                <a:ea typeface="Open Sans"/>
                <a:cs typeface="Open Sans"/>
                <a:sym typeface="Open Sans"/>
              </a:rPr>
              <a:t>BOP</a:t>
            </a:r>
            <a:r>
              <a:rPr b="0" i="0" lang="en-DE" sz="1300" u="none" cap="none" strike="noStrike">
                <a:solidFill>
                  <a:srgbClr val="004993"/>
                </a:solidFill>
                <a:latin typeface="Open Sans"/>
                <a:ea typeface="Open Sans"/>
                <a:cs typeface="Open Sans"/>
                <a:sym typeface="Open Sans"/>
              </a:rPr>
              <a:t>, якими легко поділитися та отримати доступ через Інтернет, є чудовим інструментом для відкриття та ознайомлення з різними точками зору.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rgbClr val="004993"/>
                </a:solidFill>
                <a:latin typeface="Open Sans"/>
                <a:ea typeface="Open Sans"/>
                <a:cs typeface="Open Sans"/>
                <a:sym typeface="Open Sans"/>
              </a:rPr>
              <a:t>Стимулювання громадянської науки: </a:t>
            </a:r>
            <a:r>
              <a:rPr b="0" i="0" lang="en-DE" sz="1300" u="none" cap="none" strike="noStrike">
                <a:solidFill>
                  <a:srgbClr val="004993"/>
                </a:solidFill>
                <a:latin typeface="Open Sans"/>
                <a:ea typeface="Open Sans"/>
                <a:cs typeface="Open Sans"/>
                <a:sym typeface="Open Sans"/>
              </a:rPr>
              <a:t>знання може створювати кожен, а доступність матеріалів полегшує людям подальше отримання знань.</a:t>
            </a:r>
            <a:endParaRPr b="0" i="0" sz="1400" u="none" cap="none" strike="noStrike">
              <a:solidFill>
                <a:srgbClr val="000000"/>
              </a:solidFill>
              <a:latin typeface="Arial"/>
              <a:ea typeface="Arial"/>
              <a:cs typeface="Arial"/>
              <a:sym typeface="Arial"/>
            </a:endParaRPr>
          </a:p>
        </p:txBody>
      </p:sp>
      <p:sp>
        <p:nvSpPr>
          <p:cNvPr id="254" name="Google Shape;254;gf81126334d_0_141"/>
          <p:cNvSpPr txBox="1"/>
          <p:nvPr/>
        </p:nvSpPr>
        <p:spPr>
          <a:xfrm>
            <a:off x="2168425" y="459425"/>
            <a:ext cx="51807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255" name="Google Shape;255;gf81126334d_0_141"/>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f7f8b365c8_1_14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f7f8b365c8_1_142"/>
          <p:cNvSpPr/>
          <p:nvPr/>
        </p:nvSpPr>
        <p:spPr>
          <a:xfrm>
            <a:off x="259575" y="3899650"/>
            <a:ext cx="7151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gf7f8b365c8_1_142"/>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rgbClr val="FFFFFF"/>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rgbClr val="FFFFFF"/>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rgbClr val="FFFFFF"/>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rgbClr val="FFFFFF"/>
                </a:solidFill>
                <a:latin typeface="Calibri"/>
                <a:ea typeface="Calibri"/>
                <a:cs typeface="Calibri"/>
                <a:sym typeface="Calibri"/>
              </a:rPr>
              <a:t>ОСНОВИ</a:t>
            </a:r>
            <a:endParaRPr b="1" i="0" sz="800" u="none" cap="none" strike="noStrike">
              <a:solidFill>
                <a:srgbClr val="FFFFFF"/>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pic>
        <p:nvPicPr>
          <p:cNvPr id="267" name="Google Shape;267;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gf7f8b365c8_1_142"/>
          <p:cNvSpPr txBox="1"/>
          <p:nvPr/>
        </p:nvSpPr>
        <p:spPr>
          <a:xfrm>
            <a:off x="1610400" y="4590350"/>
            <a:ext cx="5375100" cy="406200"/>
          </a:xfrm>
          <a:prstGeom prst="rect">
            <a:avLst/>
          </a:prstGeom>
          <a:noFill/>
          <a:ln>
            <a:noFill/>
          </a:ln>
        </p:spPr>
        <p:txBody>
          <a:bodyPr anchorCtr="0" anchor="t" bIns="91425" lIns="91425" spcFirstLastPara="1" rIns="91425" wrap="square" tIns="91425">
            <a:spAutoFit/>
          </a:bodyPr>
          <a:lstStyle/>
          <a:p>
            <a:pPr indent="0" lvl="0" marL="0" marR="0" rtl="0" algn="ctr">
              <a:lnSpc>
                <a:spcPct val="80000"/>
              </a:lnSpc>
              <a:spcBef>
                <a:spcPts val="0"/>
              </a:spcBef>
              <a:spcAft>
                <a:spcPts val="0"/>
              </a:spcAft>
              <a:buClr>
                <a:srgbClr val="000000"/>
              </a:buClr>
              <a:buSzPts val="1800"/>
              <a:buFont typeface="Arial"/>
              <a:buNone/>
            </a:pPr>
            <a:r>
              <a:rPr b="1" i="0" lang="en-DE" sz="1800" u="none" cap="none" strike="noStrike">
                <a:solidFill>
                  <a:srgbClr val="34C3E0"/>
                </a:solidFill>
                <a:latin typeface="Open Sans"/>
                <a:ea typeface="Open Sans"/>
                <a:cs typeface="Open Sans"/>
                <a:sym typeface="Open Sans"/>
              </a:rPr>
              <a:t>Переваги відкритої освіти (</a:t>
            </a:r>
            <a:r>
              <a:rPr b="1" lang="en-DE" sz="1800">
                <a:solidFill>
                  <a:srgbClr val="34C3E0"/>
                </a:solidFill>
                <a:latin typeface="Open Sans"/>
                <a:ea typeface="Open Sans"/>
                <a:cs typeface="Open Sans"/>
                <a:sym typeface="Open Sans"/>
              </a:rPr>
              <a:t>BO</a:t>
            </a:r>
            <a:r>
              <a:rPr b="1" i="0" lang="en-DE" sz="1800" u="none" cap="none" strike="noStrike">
                <a:solidFill>
                  <a:srgbClr val="34C3E0"/>
                </a:solidFill>
                <a:latin typeface="Open Sans"/>
                <a:ea typeface="Open Sans"/>
                <a:cs typeface="Open Sans"/>
                <a:sym typeface="Open Sans"/>
              </a:rPr>
              <a:t>) для </a:t>
            </a:r>
            <a:r>
              <a:rPr b="1" i="0" lang="en-DE" sz="1800" u="none" cap="none" strike="noStrike">
                <a:solidFill>
                  <a:srgbClr val="004993"/>
                </a:solidFill>
                <a:latin typeface="Open Sans"/>
                <a:ea typeface="Open Sans"/>
                <a:cs typeface="Open Sans"/>
                <a:sym typeface="Open Sans"/>
              </a:rPr>
              <a:t>всіх</a:t>
            </a:r>
            <a:endParaRPr b="1" i="0" sz="1800" u="none" cap="none" strike="noStrike">
              <a:solidFill>
                <a:srgbClr val="004993"/>
              </a:solidFill>
              <a:latin typeface="Open Sans"/>
              <a:ea typeface="Open Sans"/>
              <a:cs typeface="Open Sans"/>
              <a:sym typeface="Open Sans"/>
            </a:endParaRPr>
          </a:p>
        </p:txBody>
      </p:sp>
      <p:sp>
        <p:nvSpPr>
          <p:cNvPr id="269" name="Google Shape;269;gf7f8b365c8_1_142"/>
          <p:cNvSpPr txBox="1"/>
          <p:nvPr/>
        </p:nvSpPr>
        <p:spPr>
          <a:xfrm>
            <a:off x="2019025" y="5367900"/>
            <a:ext cx="5180700" cy="307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Підвищення якості: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rPr b="0" i="0" lang="en-DE" sz="1500" u="none" cap="none" strike="noStrike">
                <a:solidFill>
                  <a:srgbClr val="004993"/>
                </a:solidFill>
                <a:latin typeface="Open Sans"/>
                <a:ea typeface="Open Sans"/>
                <a:cs typeface="Open Sans"/>
                <a:sym typeface="Open Sans"/>
              </a:rPr>
              <a:t>будь-хто може підтримати покращення якості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просто поставивши запитання, щоб пояснити їх; відсутність доступу означає відсутність запитань, відсутність запитань означає відсутність сумнівів, відсутність сумнівів означає відсутність покращень.</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500" u="none" cap="none" strike="noStrike">
                <a:solidFill>
                  <a:srgbClr val="004993"/>
                </a:solidFill>
                <a:latin typeface="Open Sans"/>
                <a:ea typeface="Open Sans"/>
                <a:cs typeface="Open Sans"/>
                <a:sym typeface="Open Sans"/>
              </a:rPr>
              <a:t>Розширення меж: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 це чудовий спосіб обміну знаннями між країнами, що дозволяє адаптувати їх до локальних місцевих умов.</a:t>
            </a:r>
            <a:endParaRPr b="0" i="0" sz="1500" u="none" cap="none" strike="noStrike">
              <a:solidFill>
                <a:srgbClr val="004993"/>
              </a:solidFill>
              <a:latin typeface="Open Sans"/>
              <a:ea typeface="Open Sans"/>
              <a:cs typeface="Open Sans"/>
              <a:sym typeface="Open Sans"/>
            </a:endParaRPr>
          </a:p>
        </p:txBody>
      </p:sp>
      <p:sp>
        <p:nvSpPr>
          <p:cNvPr id="270" name="Google Shape;270;gf7f8b365c8_1_142"/>
          <p:cNvSpPr txBox="1"/>
          <p:nvPr/>
        </p:nvSpPr>
        <p:spPr>
          <a:xfrm>
            <a:off x="2168425" y="459425"/>
            <a:ext cx="51807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271" name="Google Shape;271;gf7f8b365c8_1_14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gf7f8b365c8_1_142"/>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2fe9f2c0049_0_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2fe9f2c0049_0_0"/>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2fe9f2c0049_0_0"/>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2fe9f2c0049_0_0"/>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2fe9f2c0049_0_0"/>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2fe9f2c0049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2fe9f2c0049_0_0"/>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2fe9f2c0049_0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2fe9f2c0049_0_0"/>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2fe9f2c0049_0_0"/>
          <p:cNvSpPr txBox="1"/>
          <p:nvPr/>
        </p:nvSpPr>
        <p:spPr>
          <a:xfrm>
            <a:off x="1526075" y="4129000"/>
            <a:ext cx="5799600" cy="53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Підтримка професійного розвитку: </a:t>
            </a:r>
            <a:r>
              <a:rPr lang="en-DE" sz="1200">
                <a:solidFill>
                  <a:srgbClr val="004993"/>
                </a:solidFill>
                <a:latin typeface="Open Sans"/>
                <a:ea typeface="Open Sans"/>
                <a:cs typeface="Open Sans"/>
                <a:sym typeface="Open Sans"/>
              </a:rPr>
              <a:t>Залучення до управління ВОР та ВО на бібліотечному, інституційному, національному чи міжнародному рівнях може бути використане як можливість професійного розвитку та зростання за межами "традиційних" або більш усталених галузей знань (наприклад, формування колекцій, метадані тощо).</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Визнання як цінних партнерів:</a:t>
            </a:r>
            <a:r>
              <a:rPr lang="en-DE" sz="1300">
                <a:solidFill>
                  <a:srgbClr val="004993"/>
                </a:solidFill>
                <a:latin typeface="Open Sans"/>
                <a:ea typeface="Open Sans"/>
                <a:cs typeface="Open Sans"/>
                <a:sym typeface="Open Sans"/>
              </a:rPr>
              <a:t> </a:t>
            </a:r>
            <a:r>
              <a:rPr lang="en-DE" sz="1200">
                <a:solidFill>
                  <a:srgbClr val="004993"/>
                </a:solidFill>
                <a:latin typeface="Open Sans"/>
                <a:ea typeface="Open Sans"/>
                <a:cs typeface="Open Sans"/>
                <a:sym typeface="Open Sans"/>
              </a:rPr>
              <a:t>Завдяки своєму досвіду у сфері відкритої педагогіки та відкритих ліцензій, бібліотекарі визнані освітянами та дослідниками як надійні партнери у пошуку, адаптації та створенні якісних освітніх ресурсів.</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Розвиток синергії з відкритою наукою: </a:t>
            </a:r>
            <a:r>
              <a:rPr lang="en-DE" sz="1200">
                <a:solidFill>
                  <a:srgbClr val="004993"/>
                </a:solidFill>
                <a:latin typeface="Open Sans"/>
                <a:ea typeface="Open Sans"/>
                <a:cs typeface="Open Sans"/>
                <a:sym typeface="Open Sans"/>
              </a:rPr>
              <a:t>Відкрита наука і відкрита освіта часто розділені, а знаннями володіють різні фахівці. Бібліотекарі можуть об'єднати ці дві сфери за допомогою більш цілісного підходу до відкритості, сприяючи розвитку культури відкритості в установі / академічній спільноті.</a:t>
            </a:r>
            <a:endParaRPr sz="12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Сприяння співпраці та обміну знаннями: </a:t>
            </a:r>
            <a:r>
              <a:rPr lang="en-DE" sz="1200">
                <a:solidFill>
                  <a:srgbClr val="004993"/>
                </a:solidFill>
                <a:latin typeface="Open Sans"/>
                <a:ea typeface="Open Sans"/>
                <a:cs typeface="Open Sans"/>
                <a:sym typeface="Open Sans"/>
              </a:rPr>
              <a:t>Бібліотекарі відіграють важливу роль у сприянні співпраці, куруючи відкриті ресурси, організовуючи тренінги та семінари на теми відкритої освіти, а також сприяючи створенню спільнот практиків відкритої освіти, що також розширює їхні власні професійні мережі.</a:t>
            </a:r>
            <a:endParaRPr sz="12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300">
                <a:solidFill>
                  <a:srgbClr val="004993"/>
                </a:solidFill>
                <a:latin typeface="Open Sans"/>
                <a:ea typeface="Open Sans"/>
                <a:cs typeface="Open Sans"/>
                <a:sym typeface="Open Sans"/>
              </a:rPr>
              <a:t>Зменшення витрат:</a:t>
            </a:r>
            <a:r>
              <a:rPr b="1" lang="en-DE" sz="1200">
                <a:solidFill>
                  <a:srgbClr val="004993"/>
                </a:solidFill>
                <a:latin typeface="Open Sans"/>
                <a:ea typeface="Open Sans"/>
                <a:cs typeface="Open Sans"/>
                <a:sym typeface="Open Sans"/>
              </a:rPr>
              <a:t> </a:t>
            </a:r>
            <a:r>
              <a:rPr lang="en-DE" sz="1200">
                <a:solidFill>
                  <a:srgbClr val="004993"/>
                </a:solidFill>
                <a:latin typeface="Open Sans"/>
                <a:ea typeface="Open Sans"/>
                <a:cs typeface="Open Sans"/>
                <a:sym typeface="Open Sans"/>
              </a:rPr>
              <a:t>Заощадження бібліотечних бюджетів на придбанні дорогих й обмежувальних ліцензій на комерційні видання, а також при консультуванні викладачів і студентів щодо ВОР як альтернативних варіантів навчальної літератури. Ця перевага в довгостроковій перспективі сприяє необхідному переходу бібліотечних та університетських бюджетів до відкритого доступу.</a:t>
            </a:r>
            <a:endParaRPr b="1">
              <a:solidFill>
                <a:srgbClr val="004993"/>
              </a:solidFill>
              <a:latin typeface="Open Sans"/>
              <a:ea typeface="Open Sans"/>
              <a:cs typeface="Open Sans"/>
              <a:sym typeface="Open Sans"/>
            </a:endParaRPr>
          </a:p>
        </p:txBody>
      </p:sp>
      <p:sp>
        <p:nvSpPr>
          <p:cNvPr id="287" name="Google Shape;287;g2fe9f2c0049_0_0"/>
          <p:cNvSpPr txBox="1"/>
          <p:nvPr/>
        </p:nvSpPr>
        <p:spPr>
          <a:xfrm>
            <a:off x="1526075" y="3695700"/>
            <a:ext cx="6107700" cy="39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DE" sz="1700">
                <a:solidFill>
                  <a:schemeClr val="accent2"/>
                </a:solidFill>
                <a:latin typeface="Open Sans"/>
                <a:ea typeface="Open Sans"/>
                <a:cs typeface="Open Sans"/>
                <a:sym typeface="Open Sans"/>
              </a:rPr>
              <a:t>Переваги відкритої освіти (BO) для</a:t>
            </a:r>
            <a:r>
              <a:rPr b="1" lang="en-DE" sz="1700">
                <a:solidFill>
                  <a:srgbClr val="004993"/>
                </a:solidFill>
                <a:latin typeface="Open Sans"/>
                <a:ea typeface="Open Sans"/>
                <a:cs typeface="Open Sans"/>
                <a:sym typeface="Open Sans"/>
              </a:rPr>
              <a:t> </a:t>
            </a:r>
            <a:r>
              <a:rPr b="1" lang="en-DE" sz="1700">
                <a:solidFill>
                  <a:srgbClr val="004993"/>
                </a:solidFill>
                <a:latin typeface="Open Sans"/>
                <a:ea typeface="Open Sans"/>
                <a:cs typeface="Open Sans"/>
                <a:sym typeface="Open Sans"/>
              </a:rPr>
              <a:t>бібліотекарів</a:t>
            </a:r>
            <a:endParaRPr b="1" sz="1700">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2fe9f2c0049_0_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fe9f2c0049_0_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2fe9f2c0049_0_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fe9f2c0049_0_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2fe9f2c0049_0_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2fe9f2c0049_0_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2fe9f2c0049_0_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2fe9f2c0049_0_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2fe9f2c0049_0_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2fe9f2c0049_0_14"/>
          <p:cNvSpPr txBox="1"/>
          <p:nvPr/>
        </p:nvSpPr>
        <p:spPr>
          <a:xfrm>
            <a:off x="1526075" y="3695700"/>
            <a:ext cx="6107700" cy="3939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DE" sz="1700">
                <a:solidFill>
                  <a:schemeClr val="accent2"/>
                </a:solidFill>
                <a:latin typeface="Open Sans"/>
                <a:ea typeface="Open Sans"/>
                <a:cs typeface="Open Sans"/>
                <a:sym typeface="Open Sans"/>
              </a:rPr>
              <a:t>Переваги відкритої освіти (BO) для</a:t>
            </a:r>
            <a:r>
              <a:rPr b="1" lang="en-DE" sz="1700">
                <a:solidFill>
                  <a:srgbClr val="004993"/>
                </a:solidFill>
                <a:latin typeface="Open Sans"/>
                <a:ea typeface="Open Sans"/>
                <a:cs typeface="Open Sans"/>
                <a:sym typeface="Open Sans"/>
              </a:rPr>
              <a:t> бібліотекарів</a:t>
            </a:r>
            <a:endParaRPr b="1" sz="1700">
              <a:solidFill>
                <a:srgbClr val="004993"/>
              </a:solidFill>
              <a:latin typeface="Open Sans"/>
              <a:ea typeface="Open Sans"/>
              <a:cs typeface="Open Sans"/>
              <a:sym typeface="Open Sans"/>
            </a:endParaRPr>
          </a:p>
        </p:txBody>
      </p:sp>
      <p:sp>
        <p:nvSpPr>
          <p:cNvPr id="302" name="Google Shape;302;g2fe9f2c0049_0_14"/>
          <p:cNvSpPr txBox="1"/>
          <p:nvPr/>
        </p:nvSpPr>
        <p:spPr>
          <a:xfrm>
            <a:off x="1526075" y="4129000"/>
            <a:ext cx="5884500" cy="5428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Залучення нових бібліотекарів до професії: </a:t>
            </a:r>
            <a:r>
              <a:rPr lang="en-DE" sz="1300">
                <a:solidFill>
                  <a:srgbClr val="004993"/>
                </a:solidFill>
                <a:latin typeface="Open Sans"/>
                <a:ea typeface="Open Sans"/>
                <a:cs typeface="Open Sans"/>
                <a:sym typeface="Open Sans"/>
              </a:rPr>
              <a:t>Тісний зв'язок між відкритою освітою та соціальною справедливістю робить бібліотечну справу привабливим вибором кар'єри для молодих фахівців і нових когорт бібліотекарів.</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Розширення визнання:</a:t>
            </a:r>
            <a:r>
              <a:rPr lang="en-DE" sz="1300">
                <a:solidFill>
                  <a:srgbClr val="004993"/>
                </a:solidFill>
              </a:rPr>
              <a:t> </a:t>
            </a:r>
            <a:r>
              <a:rPr lang="en-DE" sz="1300">
                <a:solidFill>
                  <a:srgbClr val="004993"/>
                </a:solidFill>
                <a:latin typeface="Open Sans"/>
                <a:ea typeface="Open Sans"/>
                <a:cs typeface="Open Sans"/>
                <a:sym typeface="Open Sans"/>
              </a:rPr>
              <a:t>Розробники та розповсюджувачі ВОР здобувають репутацію у всьому світі завдяки своїм роботам, що пропагують відкритість та інші загальнолюдські цінності. Роль бібліотекарів/інформаційних фахівців як кураторів освітніх матеріалів, яку і без того цінують, стає ще більш помітною завдяки відкритій освіті (ВО).</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Збільшення впливу та охоплення:</a:t>
            </a:r>
            <a:r>
              <a:rPr lang="en-DE" sz="1300">
                <a:solidFill>
                  <a:srgbClr val="004993"/>
                </a:solidFill>
              </a:rPr>
              <a:t> </a:t>
            </a:r>
            <a:r>
              <a:rPr lang="en-DE" sz="1300">
                <a:solidFill>
                  <a:srgbClr val="004993"/>
                </a:solidFill>
                <a:latin typeface="Open Sans"/>
                <a:ea typeface="Open Sans"/>
                <a:cs typeface="Open Sans"/>
                <a:sym typeface="Open Sans"/>
              </a:rPr>
              <a:t>Допомога в розширенні сфери діяльності та впливу бібліотекарів за межами їхніх установ.</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Сприяння досягненню ЦСР (цілей сталого розвитку):</a:t>
            </a:r>
            <a:r>
              <a:rPr lang="en-DE" sz="1300">
                <a:solidFill>
                  <a:srgbClr val="004993"/>
                </a:solidFill>
                <a:latin typeface="Open Sans"/>
                <a:ea typeface="Open Sans"/>
                <a:cs typeface="Open Sans"/>
                <a:sym typeface="Open Sans"/>
              </a:rPr>
              <a:t> Допомога у здійсненні більш конкретного та вимірюваного внеску в досягнення ЦСР.</a:t>
            </a:r>
            <a:endParaRPr sz="1300">
              <a:solidFill>
                <a:srgbClr val="004993"/>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Узгодження зі стратегією рівності, різноманітності та інклюзії: </a:t>
            </a:r>
            <a:r>
              <a:rPr lang="en-DE" sz="1300">
                <a:solidFill>
                  <a:srgbClr val="004993"/>
                </a:solidFill>
                <a:latin typeface="Open Sans"/>
                <a:ea typeface="Open Sans"/>
                <a:cs typeface="Open Sans"/>
                <a:sym typeface="Open Sans"/>
              </a:rPr>
              <a:t>Бібліотекарі використовують відкриту освіту як стратегічний інструмент для просування цілей рівності, різноманітності та інклюзії, забезпечуючи доступність та інклюзивність навчального середовища для всіх.</a:t>
            </a:r>
            <a:endParaRPr sz="1300">
              <a:solidFill>
                <a:srgbClr val="004993"/>
              </a:solidFill>
              <a:latin typeface="Open Sans"/>
              <a:ea typeface="Open Sans"/>
              <a:cs typeface="Open Sans"/>
              <a:sym typeface="Open Sans"/>
            </a:endParaRPr>
          </a:p>
          <a:p>
            <a:pPr indent="0" lvl="0" marL="0" rtl="0" algn="l">
              <a:spcBef>
                <a:spcPts val="1000"/>
              </a:spcBef>
              <a:spcAft>
                <a:spcPts val="1000"/>
              </a:spcAft>
              <a:buClr>
                <a:schemeClr val="dk1"/>
              </a:buClr>
              <a:buSzPts val="1100"/>
              <a:buFont typeface="Arial"/>
              <a:buNone/>
            </a:pPr>
            <a:r>
              <a:rPr b="1" lang="en-DE" sz="1300">
                <a:solidFill>
                  <a:srgbClr val="004993"/>
                </a:solidFill>
                <a:latin typeface="Open Sans"/>
                <a:ea typeface="Open Sans"/>
                <a:cs typeface="Open Sans"/>
                <a:sym typeface="Open Sans"/>
              </a:rPr>
              <a:t>Підтримка колег та отримання підтримки від колег: </a:t>
            </a:r>
            <a:r>
              <a:rPr lang="en-DE" sz="1300">
                <a:solidFill>
                  <a:srgbClr val="004993"/>
                </a:solidFill>
                <a:latin typeface="Open Sans"/>
                <a:ea typeface="Open Sans"/>
                <a:cs typeface="Open Sans"/>
                <a:sym typeface="Open Sans"/>
              </a:rPr>
              <a:t>Бібліотекарі культивують навчання впродовж життя, надаючи різноманітні освітні можливості та сприяючи взаємній підтримці у своїх громадах.</a:t>
            </a:r>
            <a:endParaRPr b="1" sz="1300">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111442ef280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111442ef280_0_0"/>
          <p:cNvSpPr txBox="1"/>
          <p:nvPr/>
        </p:nvSpPr>
        <p:spPr>
          <a:xfrm>
            <a:off x="569401" y="1065775"/>
            <a:ext cx="4499100" cy="29862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6000"/>
              <a:buFont typeface="Arial"/>
              <a:buNone/>
            </a:pPr>
            <a:r>
              <a:rPr b="1" lang="en-DE" sz="6000">
                <a:solidFill>
                  <a:schemeClr val="lt1"/>
                </a:solidFill>
                <a:latin typeface="Calibri"/>
                <a:ea typeface="Calibri"/>
                <a:cs typeface="Calibri"/>
                <a:sym typeface="Calibri"/>
              </a:rPr>
              <a:t>BOP</a:t>
            </a:r>
            <a:r>
              <a:rPr b="1" i="0" lang="en-DE" sz="6000" u="none" cap="none" strike="noStrike">
                <a:solidFill>
                  <a:schemeClr val="lt1"/>
                </a:solidFill>
                <a:latin typeface="Calibri"/>
                <a:ea typeface="Calibri"/>
                <a:cs typeface="Calibri"/>
                <a:sym typeface="Calibri"/>
              </a:rPr>
              <a:t> –</a:t>
            </a:r>
            <a:br>
              <a:rPr b="1" i="0" lang="en-DE" sz="6000" u="none" cap="none" strike="noStrike">
                <a:solidFill>
                  <a:schemeClr val="lt1"/>
                </a:solidFill>
                <a:latin typeface="Calibri"/>
                <a:ea typeface="Calibri"/>
                <a:cs typeface="Calibri"/>
                <a:sym typeface="Calibri"/>
              </a:rPr>
            </a:br>
            <a:r>
              <a:rPr b="1" i="0" lang="en-DE" sz="40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4000"/>
              <a:buFont typeface="Arial"/>
              <a:buNone/>
            </a:pPr>
            <a:r>
              <a:rPr b="1" i="0" lang="en-DE" sz="40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 </a:t>
            </a:r>
            <a:r>
              <a:rPr b="1" i="0" lang="en-DE" sz="3200" u="none" cap="none" strike="noStrike">
                <a:solidFill>
                  <a:schemeClr val="lt1"/>
                </a:solidFill>
                <a:latin typeface="Calibri"/>
                <a:ea typeface="Calibri"/>
                <a:cs typeface="Calibri"/>
                <a:sym typeface="Calibri"/>
              </a:rPr>
              <a:t>основи</a:t>
            </a:r>
            <a:endParaRPr b="1" i="0" sz="60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6000"/>
              <a:buFont typeface="Arial"/>
              <a:buNone/>
            </a:pPr>
            <a:r>
              <a:t/>
            </a:r>
            <a:endParaRPr b="0" i="0" sz="6000" u="none" cap="none" strike="noStrike">
              <a:solidFill>
                <a:schemeClr val="lt1"/>
              </a:solidFill>
              <a:latin typeface="Calibri"/>
              <a:ea typeface="Calibri"/>
              <a:cs typeface="Calibri"/>
              <a:sym typeface="Calibri"/>
            </a:endParaRPr>
          </a:p>
        </p:txBody>
      </p:sp>
      <p:sp>
        <p:nvSpPr>
          <p:cNvPr id="309" name="Google Shape;309;g111442ef280_0_0"/>
          <p:cNvSpPr txBox="1"/>
          <p:nvPr/>
        </p:nvSpPr>
        <p:spPr>
          <a:xfrm>
            <a:off x="570907" y="4595025"/>
            <a:ext cx="66399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ІНСТРУМЕНТИ ENOEL </a:t>
            </a:r>
            <a:endParaRPr b="1" i="0" sz="4600" u="none" cap="none" strike="noStrike">
              <a:solidFill>
                <a:srgbClr val="004993"/>
              </a:solidFill>
              <a:latin typeface="Open Sans"/>
              <a:ea typeface="Open Sans"/>
              <a:cs typeface="Open Sans"/>
              <a:sym typeface="Open Sans"/>
            </a:endParaRPr>
          </a:p>
        </p:txBody>
      </p:sp>
      <p:pic>
        <p:nvPicPr>
          <p:cNvPr id="310" name="Google Shape;310;g111442ef280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1" name="Google Shape;311;g111442ef280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2" name="Google Shape;312;g111442ef280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3" name="Google Shape;313;g111442ef280_0_0"/>
          <p:cNvSpPr txBox="1"/>
          <p:nvPr/>
        </p:nvSpPr>
        <p:spPr>
          <a:xfrm>
            <a:off x="177625" y="5609300"/>
            <a:ext cx="70773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“Ukrainian_</a:t>
            </a:r>
            <a:r>
              <a:rPr b="0" i="0" lang="en-DE" sz="1000" u="none" cap="none" strike="noStrike">
                <a:solidFill>
                  <a:schemeClr val="dk1"/>
                </a:solidFill>
                <a:latin typeface="Open Sans"/>
                <a:ea typeface="Open Sans"/>
                <a:cs typeface="Open Sans"/>
                <a:sym typeface="Open Sans"/>
              </a:rPr>
              <a:t>OE Benefits - ENOEL Toolkit</a:t>
            </a:r>
            <a:r>
              <a:rPr b="0" i="0" lang="en-DE" sz="1000" u="none" cap="none" strike="noStrike">
                <a:solidFill>
                  <a:srgbClr val="000000"/>
                </a:solidFill>
                <a:latin typeface="Open Sans"/>
                <a:ea typeface="Open Sans"/>
                <a:cs typeface="Open Sans"/>
                <a:sym typeface="Open Sans"/>
              </a:rPr>
              <a:t>” is an adaptation of “An ENOEL Toolkit” (version 4) published as of </a:t>
            </a:r>
            <a:r>
              <a:rPr lang="en-DE" sz="1000">
                <a:latin typeface="Open Sans"/>
                <a:ea typeface="Open Sans"/>
                <a:cs typeface="Open Sans"/>
                <a:sym typeface="Open Sans"/>
              </a:rPr>
              <a:t>September </a:t>
            </a:r>
            <a:r>
              <a:rPr b="0" i="0" lang="en-DE" sz="1000" u="none" cap="none" strike="noStrike">
                <a:solidFill>
                  <a:srgbClr val="000000"/>
                </a:solidFill>
                <a:latin typeface="Open Sans"/>
                <a:ea typeface="Open Sans"/>
                <a:cs typeface="Open Sans"/>
                <a:sym typeface="Open Sans"/>
              </a:rPr>
              <a:t>202</a:t>
            </a:r>
            <a:r>
              <a:rPr lang="en-DE" sz="1000">
                <a:latin typeface="Open Sans"/>
                <a:ea typeface="Open Sans"/>
                <a:cs typeface="Open Sans"/>
                <a:sym typeface="Open Sans"/>
              </a:rPr>
              <a:t>4</a:t>
            </a:r>
            <a:r>
              <a:rPr b="0" i="0" lang="en-DE" sz="1000" u="sng" cap="none" strike="noStrike">
                <a:solidFill>
                  <a:schemeClr val="hlink"/>
                </a:solidFill>
                <a:latin typeface="Open Sans"/>
                <a:ea typeface="Open Sans"/>
                <a:cs typeface="Open Sans"/>
                <a:sym typeface="Open Sans"/>
                <a:hlinkClick r:id="rId7"/>
              </a:rPr>
              <a:t> here</a:t>
            </a:r>
            <a:r>
              <a:rPr b="0" i="0" lang="en-DE" sz="1000" u="none" cap="none" strike="noStrike">
                <a:solidFill>
                  <a:srgbClr val="000000"/>
                </a:solidFill>
                <a:latin typeface="Open Sans"/>
                <a:ea typeface="Open Sans"/>
                <a:cs typeface="Open Sans"/>
                <a:sym typeface="Open Sans"/>
              </a:rPr>
              <a:t> (the “Original Work”), licensed by</a:t>
            </a:r>
            <a:r>
              <a:rPr b="0" i="0" lang="en-DE" sz="1000" u="sng" cap="none" strike="noStrike">
                <a:solidFill>
                  <a:srgbClr val="000000"/>
                </a:solid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a:t>
            </a:r>
            <a:r>
              <a:rPr b="0" i="0" lang="en-DE" sz="1000" u="none" cap="none" strike="noStrike">
                <a:solidFill>
                  <a:srgbClr val="000000"/>
                </a:solidFill>
                <a:uFill>
                  <a:noFill/>
                </a:uFill>
                <a:latin typeface="Open Sans"/>
                <a:ea typeface="Open Sans"/>
                <a:cs typeface="Open Sans"/>
                <a:sym typeface="Open Sans"/>
                <a:hlinkClick r:id="rId10">
                  <a:extLst>
                    <a:ext uri="{A12FA001-AC4F-418D-AE19-62706E023703}">
                      <ahyp:hlinkClr val="tx"/>
                    </a:ext>
                  </a:extLst>
                </a:hlinkClick>
              </a:rPr>
              <a:t> </a:t>
            </a:r>
            <a:r>
              <a:rPr b="0" i="0" lang="en-DE" sz="1000" u="sng" cap="none" strike="noStrike">
                <a:solidFill>
                  <a:srgbClr val="2A6496"/>
                </a:solidFill>
                <a:latin typeface="Open Sans"/>
                <a:ea typeface="Open Sans"/>
                <a:cs typeface="Open Sans"/>
                <a:sym typeface="Open Sans"/>
                <a:hlinkClick r:id="rId11">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a:t>
            </a:r>
            <a:r>
              <a:rPr b="0" i="0" lang="en-DE" sz="1000" u="none" cap="none" strike="noStrike">
                <a:solidFill>
                  <a:srgbClr val="000000"/>
                </a:solidFill>
                <a:uFill>
                  <a:noFill/>
                </a:uFill>
                <a:latin typeface="Open Sans"/>
                <a:ea typeface="Open Sans"/>
                <a:cs typeface="Open Sans"/>
                <a:sym typeface="Open Sans"/>
                <a:hlinkClick r:id="rId12">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3">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a:t>
            </a:r>
            <a:r>
              <a:rPr b="0" i="0" lang="en-DE" sz="1000" u="none" cap="none" strike="noStrike">
                <a:solidFill>
                  <a:srgbClr val="000000"/>
                </a:solidFill>
                <a:uFill>
                  <a:noFill/>
                </a:uFill>
                <a:latin typeface="Open Sans"/>
                <a:ea typeface="Open Sans"/>
                <a:cs typeface="Open Sans"/>
                <a:sym typeface="Open Sans"/>
                <a:hlinkClick r:id="rId14">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15">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Ukrainian.”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en-DE" sz="1000" u="none" cap="none" strike="noStrike">
                <a:solidFill>
                  <a:srgbClr val="000000"/>
                </a:solidFill>
                <a:latin typeface="Open Sans"/>
                <a:ea typeface="Open Sans"/>
                <a:cs typeface="Open Sans"/>
                <a:sym typeface="Open Sans"/>
              </a:rPr>
              <a:t>Special thanks to Tetiana Kolesnykova</a:t>
            </a:r>
            <a:r>
              <a:rPr lang="en-DE" sz="1000">
                <a:latin typeface="Open Sans"/>
                <a:ea typeface="Open Sans"/>
                <a:cs typeface="Open Sans"/>
                <a:sym typeface="Open Sans"/>
              </a:rPr>
              <a:t>,</a:t>
            </a:r>
            <a:r>
              <a:rPr b="0" i="0" lang="en-DE" sz="1000" u="none" cap="none" strike="noStrike">
                <a:solidFill>
                  <a:srgbClr val="000000"/>
                </a:solidFill>
                <a:latin typeface="Open Sans"/>
                <a:ea typeface="Open Sans"/>
                <a:cs typeface="Open Sans"/>
                <a:sym typeface="Open Sans"/>
              </a:rPr>
              <a:t> Tetiana Shcherbatiuk and Mira Buist</a:t>
            </a:r>
            <a:r>
              <a:rPr lang="en-DE" sz="1000">
                <a:latin typeface="Open Sans"/>
                <a:ea typeface="Open Sans"/>
                <a:cs typeface="Open Sans"/>
                <a:sym typeface="Open Sans"/>
              </a:rPr>
              <a:t>-Zhuk</a:t>
            </a:r>
            <a:r>
              <a:rPr b="0" i="0" lang="en-DE" sz="1000" u="none" cap="none" strike="noStrike">
                <a:solidFill>
                  <a:srgbClr val="000000"/>
                </a:solidFill>
                <a:latin typeface="Open Sans"/>
                <a:ea typeface="Open Sans"/>
                <a:cs typeface="Open Sans"/>
                <a:sym typeface="Open Sans"/>
              </a:rPr>
              <a:t> for the Ukrainian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f8a48c4d7a_0_21"/>
          <p:cNvSpPr txBox="1"/>
          <p:nvPr/>
        </p:nvSpPr>
        <p:spPr>
          <a:xfrm>
            <a:off x="177800" y="1637100"/>
            <a:ext cx="7170900" cy="74313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Clr>
                <a:srgbClr val="000000"/>
              </a:buClr>
              <a:buSzPts val="1400"/>
              <a:buFont typeface="Arial"/>
              <a:buNone/>
            </a:pPr>
            <a:r>
              <a:rPr lang="en-DE">
                <a:solidFill>
                  <a:srgbClr val="004993"/>
                </a:solidFill>
                <a:latin typeface="Open Sans"/>
                <a:ea typeface="Open Sans"/>
                <a:cs typeface="Open Sans"/>
                <a:sym typeface="Open Sans"/>
              </a:rPr>
              <a:t>Це набір інструментів (слайдів, листівок та карток), підготовлених </a:t>
            </a:r>
            <a:r>
              <a:rPr lang="en-DE" u="sng">
                <a:solidFill>
                  <a:schemeClr val="hlink"/>
                </a:solidFill>
                <a:latin typeface="Open Sans"/>
                <a:ea typeface="Open Sans"/>
                <a:cs typeface="Open Sans"/>
                <a:sym typeface="Open Sans"/>
                <a:hlinkClick r:id="rId3"/>
              </a:rPr>
              <a:t>Європейською мережею бібліотекарів відкритої освіти</a:t>
            </a:r>
            <a:r>
              <a:rPr lang="en-DE">
                <a:solidFill>
                  <a:srgbClr val="004993"/>
                </a:solidFill>
                <a:latin typeface="Open Sans"/>
                <a:ea typeface="Open Sans"/>
                <a:cs typeface="Open Sans"/>
                <a:sym typeface="Open Sans"/>
              </a:rPr>
              <a:t> (ENOEL). Набір інструментів спрямований на підвищення обізнаності про важливість відкритої освіти та вказує на переваги для студентів, викладачів, інституцій, суспільства та бібліотекарів.</a:t>
            </a:r>
            <a:endParaRPr>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DE" sz="1400" u="none" cap="none" strike="noStrike">
                <a:solidFill>
                  <a:srgbClr val="004993"/>
                </a:solidFill>
                <a:latin typeface="Open Sans"/>
                <a:ea typeface="Open Sans"/>
                <a:cs typeface="Open Sans"/>
                <a:sym typeface="Open Sans"/>
              </a:rPr>
              <a:t>Дана презентація містить </a:t>
            </a:r>
            <a:r>
              <a:rPr b="1" i="0" lang="en-DE" sz="1400" u="none" cap="none" strike="noStrike">
                <a:solidFill>
                  <a:srgbClr val="004993"/>
                </a:solidFill>
                <a:latin typeface="Open Sans"/>
                <a:ea typeface="Open Sans"/>
                <a:cs typeface="Open Sans"/>
                <a:sym typeface="Open Sans"/>
              </a:rPr>
              <a:t>шаблони листівок</a:t>
            </a:r>
            <a:r>
              <a:rPr b="0" i="0" lang="en-DE"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Ви можете використовувати шаблони безпосередньо такими, якими вони є, або адаптувати їх для власних потреб.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Використовуючи шаблон без адаптації, </a:t>
            </a:r>
            <a:r>
              <a:rPr b="0" i="0" lang="en-DE" sz="1200" u="none" cap="none" strike="noStrike">
                <a:solidFill>
                  <a:srgbClr val="004993"/>
                </a:solidFill>
                <a:latin typeface="Open Sans"/>
                <a:ea typeface="Open Sans"/>
                <a:cs typeface="Open Sans"/>
                <a:sym typeface="Open Sans"/>
              </a:rPr>
              <a:t>просто завантажте всю панель слайдів або окремий слайд, який ви хочете використовувати.</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Якщо ви хочете адаптувати шаблон до своїх потреб, вам потрібно:</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 </a:t>
            </a:r>
            <a:r>
              <a:rPr b="0" i="0" lang="en-DE" sz="1200" u="none" cap="none" strike="noStrike">
                <a:solidFill>
                  <a:srgbClr val="004993"/>
                </a:solidFill>
                <a:latin typeface="Open Sans"/>
                <a:ea typeface="Open Sans"/>
                <a:cs typeface="Open Sans"/>
                <a:sym typeface="Open Sans"/>
              </a:rPr>
              <a:t>Завантажити інструмент, який ви хочете використовувати</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 Адаптувати його до своїх потреб (додайте логотип своєї організації, внесіть будь-які інші зміни, які вважаєте за потрібне)</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 Переконатися, що адаптована версія має примітку: “Ця робота є похідною від [назва файлу (наприклад, Ukrainian_2. OE Benefits - ENOEL leaflets)] [link to the original source: </a:t>
            </a:r>
            <a:r>
              <a:rPr lang="en-DE" sz="1200" u="sng">
                <a:solidFill>
                  <a:schemeClr val="hlink"/>
                </a:solidFill>
                <a:latin typeface="Open Sans"/>
                <a:ea typeface="Open Sans"/>
                <a:cs typeface="Open Sans"/>
                <a:sym typeface="Open Sans"/>
                <a:hlinkClick r:id="rId4"/>
              </a:rPr>
              <a:t>https://doi.org/10.5281/zenodo.5568482</a:t>
            </a:r>
            <a:r>
              <a:rPr b="0" i="0" lang="en-DE" sz="1200" u="none" cap="none" strike="noStrike">
                <a:solidFill>
                  <a:srgbClr val="004993"/>
                </a:solidFill>
                <a:latin typeface="Open Sans"/>
                <a:ea typeface="Open Sans"/>
                <a:cs typeface="Open Sans"/>
                <a:sym typeface="Open Sans"/>
              </a:rPr>
              <a:t>] by </a:t>
            </a:r>
            <a:r>
              <a:rPr b="0" i="0" lang="en-DE" sz="1200" u="sng" cap="none" strike="noStrike">
                <a:solidFill>
                  <a:schemeClr val="accent1"/>
                </a:solidFill>
                <a:latin typeface="Open Sans"/>
                <a:ea typeface="Open Sans"/>
                <a:cs typeface="Open Sans"/>
                <a:sym typeface="Open Sans"/>
                <a:hlinkClick r:id="rId5">
                  <a:extLst>
                    <a:ext uri="{A12FA001-AC4F-418D-AE19-62706E023703}">
                      <ahyp:hlinkClr val="tx"/>
                    </a:ext>
                  </a:extLst>
                </a:hlinkClick>
              </a:rPr>
              <a:t>SPARC EUROPE</a:t>
            </a:r>
            <a:r>
              <a:rPr b="0" i="0" lang="en-DE" sz="1200" u="none" cap="none" strike="noStrike">
                <a:solidFill>
                  <a:srgbClr val="004993"/>
                </a:solidFill>
                <a:latin typeface="Open Sans"/>
                <a:ea typeface="Open Sans"/>
                <a:cs typeface="Open Sans"/>
                <a:sym typeface="Open Sans"/>
              </a:rPr>
              <a:t> (ENOEL), </a:t>
            </a:r>
            <a:r>
              <a:rPr b="0" i="0" lang="en-DE" sz="1200" u="sng" cap="none" strike="noStrike">
                <a:solidFill>
                  <a:schemeClr val="hlink"/>
                </a:solidFill>
                <a:latin typeface="Open Sans"/>
                <a:ea typeface="Open Sans"/>
                <a:cs typeface="Open Sans"/>
                <a:sym typeface="Open Sans"/>
                <a:hlinkClick r:id="rId6"/>
              </a:rPr>
              <a:t>CC BY</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120650" lvl="0" marL="17145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Нижче ви знайдете короткий опис того, як організовано набір сторінок, та запропоновані варіанти використання для окремих сторінок.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Це лише пропозиції; ми радимо вам вибирати та створювати інструменти відповідно до ваших потреб.</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Слайд 3 – </a:t>
            </a:r>
            <a:r>
              <a:rPr b="0" i="0" lang="en-DE" sz="1200" u="none" cap="none" strike="noStrike">
                <a:solidFill>
                  <a:srgbClr val="004993"/>
                </a:solidFill>
                <a:latin typeface="Open Sans"/>
                <a:ea typeface="Open Sans"/>
                <a:cs typeface="Open Sans"/>
                <a:sym typeface="Open Sans"/>
              </a:rPr>
              <a:t>наведено приклад того, як можна адаптувати шаблон, включаючи розміщення логотипу вашої організації та заяву про атрибуцію.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1"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Слайди 4-1</a:t>
            </a:r>
            <a:r>
              <a:rPr b="1" lang="en-DE" sz="1200">
                <a:solidFill>
                  <a:srgbClr val="004993"/>
                </a:solidFill>
                <a:latin typeface="Open Sans"/>
                <a:ea typeface="Open Sans"/>
                <a:cs typeface="Open Sans"/>
                <a:sym typeface="Open Sans"/>
              </a:rPr>
              <a:t>5</a:t>
            </a:r>
            <a:r>
              <a:rPr b="1" i="0" lang="en-DE" sz="1200" u="none" cap="none" strike="noStrike">
                <a:solidFill>
                  <a:srgbClr val="004993"/>
                </a:solidFill>
                <a:latin typeface="Open Sans"/>
                <a:ea typeface="Open Sans"/>
                <a:cs typeface="Open Sans"/>
                <a:sym typeface="Open Sans"/>
              </a:rPr>
              <a:t> – </a:t>
            </a:r>
            <a:r>
              <a:rPr b="0" i="0" lang="en-DE" sz="1200" u="none" cap="none" strike="noStrike">
                <a:solidFill>
                  <a:srgbClr val="004993"/>
                </a:solidFill>
                <a:latin typeface="Open Sans"/>
                <a:ea typeface="Open Sans"/>
                <a:cs typeface="Open Sans"/>
                <a:sym typeface="Open Sans"/>
              </a:rPr>
              <a:t>показують переваги </a:t>
            </a:r>
            <a:r>
              <a:rPr lang="en-DE" sz="1200">
                <a:solidFill>
                  <a:srgbClr val="004993"/>
                </a:solidFill>
                <a:latin typeface="Open Sans"/>
                <a:ea typeface="Open Sans"/>
                <a:cs typeface="Open Sans"/>
                <a:sym typeface="Open Sans"/>
              </a:rPr>
              <a:t>BO</a:t>
            </a:r>
            <a:r>
              <a:rPr lang="en-DE" sz="1200">
                <a:solidFill>
                  <a:srgbClr val="004993"/>
                </a:solidFill>
                <a:latin typeface="Open Sans"/>
                <a:ea typeface="Open Sans"/>
                <a:cs typeface="Open Sans"/>
                <a:sym typeface="Open Sans"/>
              </a:rPr>
              <a:t> для п'яти різних зацікавлених сторін: студентів (жовтий фон), викладачів (помаранчевий фон), установ (бірюзовий фон), для всіх (білий фон) і для бібліотекарів (світло-блакитний фон). Ви можете використовувати їх, щоб звернутися до цих конкретних зацікавлених сторін.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Початкові слайди для кожної з груп </a:t>
            </a:r>
            <a:r>
              <a:rPr b="0" i="0" lang="en-DE" sz="1200" u="none" cap="none" strike="noStrike">
                <a:solidFill>
                  <a:srgbClr val="004993"/>
                </a:solidFill>
                <a:latin typeface="Open Sans"/>
                <a:ea typeface="Open Sans"/>
                <a:cs typeface="Open Sans"/>
                <a:sym typeface="Open Sans"/>
              </a:rPr>
              <a:t>(слайди 4, 7, 10, 12, 14</a:t>
            </a:r>
            <a:r>
              <a:rPr lang="en-DE" sz="1200">
                <a:solidFill>
                  <a:srgbClr val="004993"/>
                </a:solidFill>
                <a:latin typeface="Open Sans"/>
                <a:ea typeface="Open Sans"/>
                <a:cs typeface="Open Sans"/>
                <a:sym typeface="Open Sans"/>
              </a:rPr>
              <a:t>) показують, які переваги ENOEL вважає найбільш важливими для кожної групи. На заключних слайдах у кожній групі перелічено інші переваги (слайди 5-6 – для студентів, 8-9 – для викладачів, 11 – для закладів, 13 – для всіх і 15 – для бібліотекарів).</a:t>
            </a:r>
            <a:endParaRPr b="0" i="0" sz="1200" u="none" cap="none" strike="noStrike">
              <a:solidFill>
                <a:srgbClr val="004993"/>
              </a:solidFill>
              <a:latin typeface="Open Sans"/>
              <a:ea typeface="Open Sans"/>
              <a:cs typeface="Open Sans"/>
              <a:sym typeface="Open Sans"/>
            </a:endParaRPr>
          </a:p>
        </p:txBody>
      </p:sp>
      <p:pic>
        <p:nvPicPr>
          <p:cNvPr id="96" name="Google Shape;96;gf8a48c4d7a_0_21"/>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gf8a48c4d7a_0_21"/>
          <p:cNvSpPr txBox="1"/>
          <p:nvPr/>
        </p:nvSpPr>
        <p:spPr>
          <a:xfrm>
            <a:off x="591700" y="404750"/>
            <a:ext cx="1473300" cy="10575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900"/>
              <a:buFont typeface="Arial"/>
              <a:buNone/>
            </a:pPr>
            <a:r>
              <a:t/>
            </a:r>
            <a:endParaRPr b="0" i="0" sz="900" u="none" cap="none" strike="noStrike">
              <a:solidFill>
                <a:schemeClr val="lt1"/>
              </a:solidFill>
              <a:latin typeface="Calibri"/>
              <a:ea typeface="Calibri"/>
              <a:cs typeface="Calibri"/>
              <a:sym typeface="Calibri"/>
            </a:endParaRPr>
          </a:p>
        </p:txBody>
      </p:sp>
      <p:sp>
        <p:nvSpPr>
          <p:cNvPr id="98" name="Google Shape;98;gf8a48c4d7a_0_21"/>
          <p:cNvSpPr txBox="1"/>
          <p:nvPr/>
        </p:nvSpPr>
        <p:spPr>
          <a:xfrm>
            <a:off x="2502650" y="829475"/>
            <a:ext cx="4296083" cy="70785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Ласкаво просимо до інструментарію переваг Відкритої освіти!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6" name="Google Shape;106;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gf7f8b365c8_2_0"/>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rgbClr val="FFFFFF"/>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rgbClr val="FFFFFF"/>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800"/>
              <a:buFont typeface="Arial"/>
              <a:buNone/>
            </a:pPr>
            <a:r>
              <a:t/>
            </a:r>
            <a:endParaRPr b="1" i="0" sz="800" u="none" cap="none" strike="noStrike">
              <a:solidFill>
                <a:srgbClr val="FFFFFF"/>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rgbClr val="FFFFFF"/>
                </a:solidFill>
                <a:latin typeface="Calibri"/>
                <a:ea typeface="Calibri"/>
                <a:cs typeface="Calibri"/>
                <a:sym typeface="Calibri"/>
              </a:rPr>
              <a:t>основи</a:t>
            </a:r>
            <a:endParaRPr b="1" i="0" sz="800" u="none" cap="none" strike="noStrike">
              <a:solidFill>
                <a:srgbClr val="FFFFFF"/>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10" name="Google Shape;110;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ваш логотип тут</a:t>
            </a:r>
            <a:endParaRPr b="0" i="0" sz="1400" u="none" cap="none" strike="noStrike">
              <a:solidFill>
                <a:srgbClr val="000000"/>
              </a:solidFill>
              <a:latin typeface="Calibri"/>
              <a:ea typeface="Calibri"/>
              <a:cs typeface="Calibri"/>
              <a:sym typeface="Calibri"/>
            </a:endParaRPr>
          </a:p>
        </p:txBody>
      </p:sp>
      <p:sp>
        <p:nvSpPr>
          <p:cNvPr id="111" name="Google Shape;111;gf7f8b365c8_2_0"/>
          <p:cNvSpPr txBox="1"/>
          <p:nvPr/>
        </p:nvSpPr>
        <p:spPr>
          <a:xfrm>
            <a:off x="424050" y="2905775"/>
            <a:ext cx="22245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en-DE" sz="900" u="none" cap="none" strike="noStrike">
                <a:solidFill>
                  <a:schemeClr val="dk1"/>
                </a:solidFill>
                <a:latin typeface="Open Sans"/>
                <a:ea typeface="Open Sans"/>
                <a:cs typeface="Open Sans"/>
                <a:sym typeface="Open Sans"/>
              </a:rPr>
              <a:t>Ця робота є похідною від “Ukrainian_2. OE Benefits - ENOEL leaflets”, </a:t>
            </a:r>
            <a:r>
              <a:rPr lang="en-DE" sz="900" u="sng">
                <a:solidFill>
                  <a:schemeClr val="hlink"/>
                </a:solidFill>
                <a:latin typeface="Open Sans"/>
                <a:ea typeface="Open Sans"/>
                <a:cs typeface="Open Sans"/>
                <a:sym typeface="Open Sans"/>
                <a:hlinkClick r:id="rId5"/>
              </a:rPr>
              <a:t>https://doi.org/10.5281/zenodo.5568482</a:t>
            </a:r>
            <a:r>
              <a:rPr b="0" i="0" lang="en-DE" sz="900" u="none" cap="none" strike="noStrike">
                <a:solidFill>
                  <a:schemeClr val="dk1"/>
                </a:solidFill>
                <a:latin typeface="Open Sans"/>
                <a:ea typeface="Open Sans"/>
                <a:cs typeface="Open Sans"/>
                <a:sym typeface="Open Sans"/>
              </a:rPr>
              <a:t>, by </a:t>
            </a:r>
            <a:r>
              <a:rPr b="0" i="0" lang="en-DE" sz="9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chemeClr val="dk1"/>
                </a:solidFill>
                <a:latin typeface="Open Sans"/>
                <a:ea typeface="Open Sans"/>
                <a:cs typeface="Open Sans"/>
                <a:sym typeface="Open Sans"/>
              </a:rPr>
              <a:t>(ENOEL),</a:t>
            </a:r>
            <a:r>
              <a:rPr b="0" i="0" lang="en-DE" sz="900" u="none" cap="none" strike="noStrike">
                <a:solidFill>
                  <a:schemeClr val="lt1"/>
                </a:solidFill>
                <a:latin typeface="Open Sans"/>
                <a:ea typeface="Open Sans"/>
                <a:cs typeface="Open Sans"/>
                <a:sym typeface="Open Sans"/>
              </a:rPr>
              <a:t> </a:t>
            </a:r>
            <a:r>
              <a:rPr b="0" i="0" lang="en-DE" sz="900" u="sng" cap="none" strike="noStrike">
                <a:solidFill>
                  <a:schemeClr val="hlink"/>
                </a:solidFill>
                <a:latin typeface="Open Sans"/>
                <a:ea typeface="Open Sans"/>
                <a:cs typeface="Open Sans"/>
                <a:sym typeface="Open Sans"/>
                <a:hlinkClick r:id="rId7"/>
              </a:rPr>
              <a:t>CC BY</a:t>
            </a:r>
            <a:endParaRPr b="0" i="0" sz="1100" u="none" cap="none" strike="noStrike">
              <a:solidFill>
                <a:srgbClr val="34C3E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Open Sans"/>
              <a:ea typeface="Open Sans"/>
              <a:cs typeface="Open Sans"/>
              <a:sym typeface="Open Sans"/>
            </a:endParaRPr>
          </a:p>
        </p:txBody>
      </p:sp>
      <p:sp>
        <p:nvSpPr>
          <p:cNvPr id="112" name="Google Shape;112;gf7f8b365c8_2_0"/>
          <p:cNvSpPr txBox="1"/>
          <p:nvPr/>
        </p:nvSpPr>
        <p:spPr>
          <a:xfrm>
            <a:off x="271650" y="4004725"/>
            <a:ext cx="5738700" cy="504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Переваги відкритої освіти (</a:t>
            </a:r>
            <a:r>
              <a:rPr b="1" lang="en-DE" sz="1800">
                <a:solidFill>
                  <a:schemeClr val="lt1"/>
                </a:solidFill>
                <a:latin typeface="Open Sans"/>
                <a:ea typeface="Open Sans"/>
                <a:cs typeface="Open Sans"/>
                <a:sym typeface="Open Sans"/>
              </a:rPr>
              <a:t>BO</a:t>
            </a:r>
            <a:r>
              <a:rPr b="1" i="0" lang="en-DE" sz="1800" u="none" cap="none" strike="noStrike">
                <a:solidFill>
                  <a:schemeClr val="lt1"/>
                </a:solidFill>
                <a:latin typeface="Open Sans"/>
                <a:ea typeface="Open Sans"/>
                <a:cs typeface="Open Sans"/>
                <a:sym typeface="Open Sans"/>
              </a:rPr>
              <a:t>) для </a:t>
            </a:r>
            <a:r>
              <a:rPr b="1" i="0" lang="en-DE" sz="1800" u="none" cap="none" strike="noStrike">
                <a:solidFill>
                  <a:srgbClr val="FFDE59"/>
                </a:solidFill>
                <a:latin typeface="Open Sans"/>
                <a:ea typeface="Open Sans"/>
                <a:cs typeface="Open Sans"/>
                <a:sym typeface="Open Sans"/>
              </a:rPr>
              <a:t>студентів</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Забезпечення постійного доступу: </a:t>
            </a:r>
            <a:r>
              <a:rPr b="0" i="0" lang="en-DE" sz="1400" u="none" cap="none" strike="noStrike">
                <a:solidFill>
                  <a:srgbClr val="004993"/>
                </a:solidFill>
                <a:latin typeface="Open Sans"/>
                <a:ea typeface="Open Sans"/>
                <a:cs typeface="Open Sans"/>
                <a:sym typeface="Open Sans"/>
              </a:rPr>
              <a:t>студенти зможуть отримати доступ до ресурсів навіть після завершення курсу.</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Підтримка інклюзії: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можна адаптувати, щоб відображати профілі та особливості студентів, задовольняючи потреби інклюзії на різних рівнях.</a:t>
            </a:r>
            <a:endParaRPr b="0" i="0" sz="14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rgbClr val="000000"/>
              </a:buClr>
              <a:buSzPts val="3000"/>
              <a:buFont typeface="Arial"/>
              <a:buNone/>
            </a:pPr>
            <a:r>
              <a:rPr b="1" lang="en-DE">
                <a:solidFill>
                  <a:srgbClr val="004993"/>
                </a:solidFill>
                <a:latin typeface="Open Sans"/>
                <a:ea typeface="Open Sans"/>
                <a:cs typeface="Open Sans"/>
                <a:sym typeface="Open Sans"/>
              </a:rPr>
              <a:t>Сприяння диверсифікації навчання: </a:t>
            </a:r>
            <a:endParaRPr b="1">
              <a:solidFill>
                <a:srgbClr val="004993"/>
              </a:solidFill>
              <a:latin typeface="Open Sans"/>
              <a:ea typeface="Open Sans"/>
              <a:cs typeface="Open Sans"/>
              <a:sym typeface="Open Sans"/>
            </a:endParaRPr>
          </a:p>
          <a:p>
            <a:pPr indent="0" lvl="0" marL="0" rtl="0" algn="l">
              <a:spcBef>
                <a:spcPts val="0"/>
              </a:spcBef>
              <a:spcAft>
                <a:spcPts val="0"/>
              </a:spcAft>
              <a:buClr>
                <a:srgbClr val="000000"/>
              </a:buClr>
              <a:buSzPts val="3000"/>
              <a:buFont typeface="Arial"/>
              <a:buNone/>
            </a:pPr>
            <a:r>
              <a:rPr lang="en-DE">
                <a:solidFill>
                  <a:srgbClr val="004993"/>
                </a:solidFill>
                <a:latin typeface="Open Sans"/>
                <a:ea typeface="Open Sans"/>
                <a:cs typeface="Open Sans"/>
                <a:sym typeface="Open Sans"/>
              </a:rPr>
              <a:t>ВОР доступні з будь-якого місця в будь-який час, багаторазово (і не недооцінюйте значення повторення!), а також із різноманітних пристроїв і форматів. ВОР також підтримують неформальне та менш формальне навчання.</a:t>
            </a:r>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Сприяння навчанню протягом усього життя: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доступні кожному в будь-якому віці, коли хтось хоче чогось навчитися або повернутися до чогось, щоб освіжити пам’ять.</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Заощадження витрат: </a:t>
            </a:r>
            <a:r>
              <a:rPr b="0" i="0" lang="en-DE" sz="1400" u="none" cap="none" strike="noStrike">
                <a:solidFill>
                  <a:srgbClr val="004993"/>
                </a:solidFill>
                <a:latin typeface="Open Sans"/>
                <a:ea typeface="Open Sans"/>
                <a:cs typeface="Open Sans"/>
                <a:sym typeface="Open Sans"/>
              </a:rPr>
              <a:t>висока ціна може змусити студентів використовувати більш старіші версії певних видань / публікацій; з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 це не проблема.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13" name="Google Shape;113;gf7f8b365c8_2_0"/>
          <p:cNvSpPr txBox="1"/>
          <p:nvPr/>
        </p:nvSpPr>
        <p:spPr>
          <a:xfrm>
            <a:off x="4996025" y="2610488"/>
            <a:ext cx="22953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ПРИКЛАД АДАПТАЦІЇ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ДЛЯ ВАШИХ ПОТРЕБ</a:t>
            </a:r>
            <a:endParaRPr b="0" i="0" sz="1400" u="none" cap="none" strike="noStrike">
              <a:solidFill>
                <a:srgbClr val="000000"/>
              </a:solidFill>
              <a:latin typeface="Arial"/>
              <a:ea typeface="Arial"/>
              <a:cs typeface="Arial"/>
              <a:sym typeface="Arial"/>
            </a:endParaRPr>
          </a:p>
        </p:txBody>
      </p:sp>
      <p:sp>
        <p:nvSpPr>
          <p:cNvPr id="114" name="Google Shape;114;gf7f8b365c8_2_0"/>
          <p:cNvSpPr txBox="1"/>
          <p:nvPr/>
        </p:nvSpPr>
        <p:spPr>
          <a:xfrm>
            <a:off x="2357726" y="3537317"/>
            <a:ext cx="31212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Додайте заяву про атрибуцію</a:t>
            </a:r>
            <a:endParaRPr b="1" i="0" sz="1400" u="none" cap="none" strike="noStrike">
              <a:solidFill>
                <a:srgbClr val="FF0000"/>
              </a:solidFill>
              <a:latin typeface="Arial"/>
              <a:ea typeface="Arial"/>
              <a:cs typeface="Arial"/>
              <a:sym typeface="Arial"/>
            </a:endParaRPr>
          </a:p>
        </p:txBody>
      </p:sp>
      <p:sp>
        <p:nvSpPr>
          <p:cNvPr id="115" name="Google Shape;115;gf7f8b365c8_2_0"/>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gf7f8b365c8_2_0"/>
          <p:cNvSpPr/>
          <p:nvPr/>
        </p:nvSpPr>
        <p:spPr>
          <a:xfrm>
            <a:off x="6382475" y="90484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f7f8b365c8_2_0"/>
          <p:cNvSpPr txBox="1"/>
          <p:nvPr/>
        </p:nvSpPr>
        <p:spPr>
          <a:xfrm>
            <a:off x="2930499" y="9304866"/>
            <a:ext cx="3400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Додайте логотип вашої організації</a:t>
            </a:r>
            <a:endParaRPr b="1" i="0" sz="1400" u="none" cap="none" strike="noStrike">
              <a:solidFill>
                <a:srgbClr val="FF0000"/>
              </a:solidFill>
              <a:latin typeface="Arial"/>
              <a:ea typeface="Arial"/>
              <a:cs typeface="Arial"/>
              <a:sym typeface="Arial"/>
            </a:endParaRPr>
          </a:p>
        </p:txBody>
      </p:sp>
      <p:sp>
        <p:nvSpPr>
          <p:cNvPr id="118" name="Google Shape;118;gf7f8b365c8_2_0"/>
          <p:cNvSpPr txBox="1"/>
          <p:nvPr/>
        </p:nvSpPr>
        <p:spPr>
          <a:xfrm>
            <a:off x="2191550" y="459425"/>
            <a:ext cx="52950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119" name="Google Shape;119;gf7f8b365c8_2_0"/>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8"/>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gf8a48c4d7a_0_0"/>
          <p:cNvSpPr txBox="1"/>
          <p:nvPr/>
        </p:nvSpPr>
        <p:spPr>
          <a:xfrm>
            <a:off x="591700" y="663225"/>
            <a:ext cx="1473300" cy="12297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300" u="none" cap="none" strike="noStrike">
                <a:solidFill>
                  <a:schemeClr val="lt1"/>
                </a:solidFill>
                <a:latin typeface="Calibri"/>
                <a:ea typeface="Calibri"/>
                <a:cs typeface="Calibri"/>
                <a:sym typeface="Calibri"/>
              </a:rPr>
              <a:t> </a:t>
            </a:r>
            <a:r>
              <a:rPr b="1" i="0" lang="en-DE" sz="3200" u="none" cap="none" strike="noStrike">
                <a:solidFill>
                  <a:schemeClr val="lt1"/>
                </a:solidFill>
                <a:latin typeface="Calibri"/>
                <a:ea typeface="Calibri"/>
                <a:cs typeface="Calibri"/>
                <a:sym typeface="Calibri"/>
              </a:rPr>
              <a:t>–</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1" i="0" sz="12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31" name="Google Shape;131;gf8a48c4d7a_0_0"/>
          <p:cNvSpPr txBox="1"/>
          <p:nvPr/>
        </p:nvSpPr>
        <p:spPr>
          <a:xfrm>
            <a:off x="2191550" y="459425"/>
            <a:ext cx="52950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132" name="Google Shape;132;gf8a48c4d7a_0_0"/>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3" name="Google Shape;133;gf8a48c4d7a_0_0"/>
          <p:cNvSpPr txBox="1"/>
          <p:nvPr/>
        </p:nvSpPr>
        <p:spPr>
          <a:xfrm>
            <a:off x="271650" y="4004725"/>
            <a:ext cx="5738700" cy="504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Переваги відкритої освіти (</a:t>
            </a:r>
            <a:r>
              <a:rPr b="1" lang="en-DE" sz="1800">
                <a:solidFill>
                  <a:schemeClr val="lt1"/>
                </a:solidFill>
                <a:latin typeface="Open Sans"/>
                <a:ea typeface="Open Sans"/>
                <a:cs typeface="Open Sans"/>
                <a:sym typeface="Open Sans"/>
              </a:rPr>
              <a:t>BO</a:t>
            </a:r>
            <a:r>
              <a:rPr b="1" i="0" lang="en-DE" sz="1800" u="none" cap="none" strike="noStrike">
                <a:solidFill>
                  <a:schemeClr val="lt1"/>
                </a:solidFill>
                <a:latin typeface="Open Sans"/>
                <a:ea typeface="Open Sans"/>
                <a:cs typeface="Open Sans"/>
                <a:sym typeface="Open Sans"/>
              </a:rPr>
              <a:t>) для </a:t>
            </a:r>
            <a:r>
              <a:rPr b="1" i="0" lang="en-DE" sz="1800" u="none" cap="none" strike="noStrike">
                <a:solidFill>
                  <a:srgbClr val="FFDE59"/>
                </a:solidFill>
                <a:latin typeface="Open Sans"/>
                <a:ea typeface="Open Sans"/>
                <a:cs typeface="Open Sans"/>
                <a:sym typeface="Open Sans"/>
              </a:rPr>
              <a:t>студентів</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Забезпечення постійного доступу: </a:t>
            </a:r>
            <a:r>
              <a:rPr b="0" i="0" lang="en-DE" sz="1400" u="none" cap="none" strike="noStrike">
                <a:solidFill>
                  <a:srgbClr val="004993"/>
                </a:solidFill>
                <a:latin typeface="Open Sans"/>
                <a:ea typeface="Open Sans"/>
                <a:cs typeface="Open Sans"/>
                <a:sym typeface="Open Sans"/>
              </a:rPr>
              <a:t>студенти зможуть отримати доступ до ресурсів навіть після завершення курсу.</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Підтримка інклюзії: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можна адаптувати, щоб відображати профілі та особливості студентів, задовольняючи потреби інклюзії на різних рівнях.</a:t>
            </a:r>
            <a:endParaRPr b="0" i="0" sz="1400" u="none" cap="none" strike="noStrike">
              <a:solidFill>
                <a:srgbClr val="004993"/>
              </a:solidFill>
              <a:latin typeface="Open Sans"/>
              <a:ea typeface="Open Sans"/>
              <a:cs typeface="Open Sans"/>
              <a:sym typeface="Open Sans"/>
            </a:endParaRPr>
          </a:p>
          <a:p>
            <a:pPr indent="0" lvl="0" marL="0" rtl="0" algn="l">
              <a:spcBef>
                <a:spcPts val="0"/>
              </a:spcBef>
              <a:spcAft>
                <a:spcPts val="0"/>
              </a:spcAft>
              <a:buClr>
                <a:srgbClr val="000000"/>
              </a:buClr>
              <a:buSzPts val="3000"/>
              <a:buFont typeface="Arial"/>
              <a:buNone/>
            </a:pPr>
            <a:r>
              <a:rPr b="1" lang="en-DE">
                <a:solidFill>
                  <a:srgbClr val="004993"/>
                </a:solidFill>
                <a:latin typeface="Open Sans"/>
                <a:ea typeface="Open Sans"/>
                <a:cs typeface="Open Sans"/>
                <a:sym typeface="Open Sans"/>
              </a:rPr>
              <a:t>Сприяння диверсифікації навчання: </a:t>
            </a:r>
            <a:endParaRPr b="1">
              <a:solidFill>
                <a:srgbClr val="004993"/>
              </a:solidFill>
              <a:latin typeface="Open Sans"/>
              <a:ea typeface="Open Sans"/>
              <a:cs typeface="Open Sans"/>
              <a:sym typeface="Open Sans"/>
            </a:endParaRPr>
          </a:p>
          <a:p>
            <a:pPr indent="0" lvl="0" marL="0" rtl="0" algn="l">
              <a:spcBef>
                <a:spcPts val="0"/>
              </a:spcBef>
              <a:spcAft>
                <a:spcPts val="0"/>
              </a:spcAft>
              <a:buClr>
                <a:srgbClr val="000000"/>
              </a:buClr>
              <a:buSzPts val="3000"/>
              <a:buFont typeface="Arial"/>
              <a:buNone/>
            </a:pPr>
            <a:r>
              <a:rPr lang="en-DE">
                <a:solidFill>
                  <a:srgbClr val="004993"/>
                </a:solidFill>
                <a:latin typeface="Open Sans"/>
                <a:ea typeface="Open Sans"/>
                <a:cs typeface="Open Sans"/>
                <a:sym typeface="Open Sans"/>
              </a:rPr>
              <a:t>ВОР доступні з будь-якого місця в будь-який час, багаторазово (і не недооцінюйте значення повторення!), а також із різноманітних пристроїв і форматів. ВОР також підтримують неформальне та менш формальне навчання.</a:t>
            </a:r>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Сприяння навчанню протягом усього життя: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доступні кожному в будь-якому віці, коли хтось хоче чогось навчитися або повернутися до чогось, щоб освіжити пам’ять.</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Заощадження витрат: </a:t>
            </a:r>
            <a:r>
              <a:rPr b="0" i="0" lang="en-DE" sz="1400" u="none" cap="none" strike="noStrike">
                <a:solidFill>
                  <a:srgbClr val="004993"/>
                </a:solidFill>
                <a:latin typeface="Open Sans"/>
                <a:ea typeface="Open Sans"/>
                <a:cs typeface="Open Sans"/>
                <a:sym typeface="Open Sans"/>
              </a:rPr>
              <a:t>висока ціна може змусити студентів використовувати більш старіші версії певних видань / публікацій; з </a:t>
            </a:r>
            <a:r>
              <a:rPr lang="en-DE">
                <a:solidFill>
                  <a:srgbClr val="004993"/>
                </a:solidFill>
                <a:latin typeface="Open Sans"/>
                <a:ea typeface="Open Sans"/>
                <a:cs typeface="Open Sans"/>
                <a:sym typeface="Open Sans"/>
              </a:rPr>
              <a:t>BOP</a:t>
            </a:r>
            <a:r>
              <a:rPr b="0" i="0" lang="en-DE" sz="1400" u="none" cap="none" strike="noStrike">
                <a:solidFill>
                  <a:srgbClr val="004993"/>
                </a:solidFill>
                <a:latin typeface="Open Sans"/>
                <a:ea typeface="Open Sans"/>
                <a:cs typeface="Open Sans"/>
                <a:sym typeface="Open Sans"/>
              </a:rPr>
              <a:t> – це не проблема.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gf81126334d_0_6"/>
          <p:cNvSpPr txBox="1"/>
          <p:nvPr/>
        </p:nvSpPr>
        <p:spPr>
          <a:xfrm>
            <a:off x="569400" y="663225"/>
            <a:ext cx="14956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1" i="0" sz="12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45" name="Google Shape;145;gf81126334d_0_6"/>
          <p:cNvSpPr txBox="1"/>
          <p:nvPr/>
        </p:nvSpPr>
        <p:spPr>
          <a:xfrm>
            <a:off x="340799" y="4124600"/>
            <a:ext cx="5433600" cy="5479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FFFFFF"/>
                </a:solidFill>
                <a:latin typeface="Open Sans"/>
                <a:ea typeface="Open Sans"/>
                <a:cs typeface="Open Sans"/>
                <a:sym typeface="Open Sans"/>
              </a:rPr>
              <a:t>Переваги відкритої освіти (</a:t>
            </a:r>
            <a:r>
              <a:rPr b="1" lang="en-DE" sz="1800">
                <a:solidFill>
                  <a:srgbClr val="FFFFFF"/>
                </a:solidFill>
                <a:latin typeface="Open Sans"/>
                <a:ea typeface="Open Sans"/>
                <a:cs typeface="Open Sans"/>
                <a:sym typeface="Open Sans"/>
              </a:rPr>
              <a:t>BO</a:t>
            </a:r>
            <a:r>
              <a:rPr b="1" i="0" lang="en-DE" sz="1800" u="none" cap="none" strike="noStrike">
                <a:solidFill>
                  <a:srgbClr val="FFFFFF"/>
                </a:solidFill>
                <a:latin typeface="Open Sans"/>
                <a:ea typeface="Open Sans"/>
                <a:cs typeface="Open Sans"/>
                <a:sym typeface="Open Sans"/>
              </a:rPr>
              <a:t>) для </a:t>
            </a:r>
            <a:r>
              <a:rPr b="1" i="0" lang="en-DE" sz="1800" u="none" cap="none" strike="noStrike">
                <a:solidFill>
                  <a:srgbClr val="FFDE59"/>
                </a:solidFill>
                <a:latin typeface="Open Sans"/>
                <a:ea typeface="Open Sans"/>
                <a:cs typeface="Open Sans"/>
                <a:sym typeface="Open Sans"/>
              </a:rPr>
              <a:t>студентів</a:t>
            </a:r>
            <a:endParaRPr b="1" sz="1800">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Розширення можливостей навчання:</a:t>
            </a:r>
            <a:r>
              <a:rPr b="0" i="0" lang="en-DE" sz="1500" u="none" cap="none" strike="noStrike">
                <a:solidFill>
                  <a:srgbClr val="004993"/>
                </a:solidFill>
                <a:latin typeface="Open Sans"/>
                <a:ea typeface="Open Sans"/>
                <a:cs typeface="Open Sans"/>
                <a:sym typeface="Open Sans"/>
              </a:rPr>
              <a:t> </a:t>
            </a:r>
            <a:r>
              <a:rPr lang="en-DE">
                <a:solidFill>
                  <a:srgbClr val="004993"/>
                </a:solidFill>
                <a:latin typeface="Open Sans"/>
                <a:ea typeface="Open Sans"/>
                <a:cs typeface="Open Sans"/>
                <a:sym typeface="Open Sans"/>
              </a:rPr>
              <a:t>с</a:t>
            </a:r>
            <a:r>
              <a:rPr lang="en-DE" sz="1500">
                <a:solidFill>
                  <a:srgbClr val="004993"/>
                </a:solidFill>
                <a:latin typeface="Open Sans"/>
                <a:ea typeface="Open Sans"/>
                <a:cs typeface="Open Sans"/>
                <a:sym typeface="Open Sans"/>
              </a:rPr>
              <a:t>туденти, які використовують ВОР, навчаються так само або навіть краще, ніж ті, хто використовує традиційні матеріали.</a:t>
            </a:r>
            <a:endParaRPr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Забезпечення готовності: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можуть бути доступні з самого початку курсів, а це означає, що студенти можуть одразу почати з ними працювати.</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Покращення якості:</a:t>
            </a:r>
            <a:r>
              <a:rPr b="0" i="0" lang="en-DE" sz="1500" u="none" cap="none" strike="noStrike">
                <a:solidFill>
                  <a:srgbClr val="004993"/>
                </a:solidFill>
                <a:latin typeface="Open Sans"/>
                <a:ea typeface="Open Sans"/>
                <a:cs typeface="Open Sans"/>
                <a:sym typeface="Open Sans"/>
              </a:rPr>
              <a:t> </a:t>
            </a:r>
            <a:r>
              <a:rPr lang="en-DE" sz="1500">
                <a:solidFill>
                  <a:srgbClr val="004993"/>
                </a:solidFill>
                <a:latin typeface="Open Sans"/>
                <a:ea typeface="Open Sans"/>
                <a:cs typeface="Open Sans"/>
                <a:sym typeface="Open Sans"/>
              </a:rPr>
              <a:t>ВОР забезпечують покращення якості та постійні оновлення разом із швидким розповсюдженням, що гарантує актуальність інформації в них</a:t>
            </a:r>
            <a:r>
              <a:rPr lang="en-DE" sz="1100">
                <a:solidFill>
                  <a:schemeClr val="dk1"/>
                </a:solidFill>
              </a:rPr>
              <a:t>.</a:t>
            </a:r>
            <a:r>
              <a:rPr lang="en-DE" sz="1000">
                <a:solidFill>
                  <a:schemeClr val="dk1"/>
                </a:solidFill>
              </a:rPr>
              <a:t>  </a:t>
            </a:r>
            <a:endParaRPr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Винагородження відкритих практик:</a:t>
            </a:r>
            <a:r>
              <a:rPr b="0" i="0" lang="en-DE" sz="1500" u="none" cap="none" strike="noStrike">
                <a:solidFill>
                  <a:srgbClr val="004993"/>
                </a:solidFill>
                <a:latin typeface="Open Sans"/>
                <a:ea typeface="Open Sans"/>
                <a:cs typeface="Open Sans"/>
                <a:sym typeface="Open Sans"/>
              </a:rPr>
              <a:t> студенти можуть бути визнані частиною авторської команди та оцінені за їхню роботу та навички.</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100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2191550" y="459425"/>
            <a:ext cx="52950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147" name="Google Shape;147;gf81126334d_0_6"/>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f81126334d_0_2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gf81126334d_0_23"/>
          <p:cNvSpPr/>
          <p:nvPr/>
        </p:nvSpPr>
        <p:spPr>
          <a:xfrm>
            <a:off x="2396100" y="26493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gf81126334d_0_23"/>
          <p:cNvSpPr txBox="1"/>
          <p:nvPr/>
        </p:nvSpPr>
        <p:spPr>
          <a:xfrm>
            <a:off x="337850" y="4107550"/>
            <a:ext cx="5594100" cy="5474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FFFFFF"/>
                </a:solidFill>
                <a:latin typeface="Open Sans"/>
                <a:ea typeface="Open Sans"/>
                <a:cs typeface="Open Sans"/>
                <a:sym typeface="Open Sans"/>
              </a:rPr>
              <a:t>Переваги відкритої освіти (</a:t>
            </a:r>
            <a:r>
              <a:rPr b="1" lang="en-DE" sz="1800">
                <a:solidFill>
                  <a:srgbClr val="FFFFFF"/>
                </a:solidFill>
                <a:latin typeface="Open Sans"/>
                <a:ea typeface="Open Sans"/>
                <a:cs typeface="Open Sans"/>
                <a:sym typeface="Open Sans"/>
              </a:rPr>
              <a:t>BO</a:t>
            </a:r>
            <a:r>
              <a:rPr b="1" i="0" lang="en-DE" sz="1800" u="none" cap="none" strike="noStrike">
                <a:solidFill>
                  <a:srgbClr val="FFFFFF"/>
                </a:solidFill>
                <a:latin typeface="Open Sans"/>
                <a:ea typeface="Open Sans"/>
                <a:cs typeface="Open Sans"/>
                <a:sym typeface="Open Sans"/>
              </a:rPr>
              <a:t>) для  </a:t>
            </a:r>
            <a:r>
              <a:rPr b="1" i="0" lang="en-DE" sz="1800" u="none" cap="none" strike="noStrike">
                <a:solidFill>
                  <a:srgbClr val="FFDE59"/>
                </a:solidFill>
                <a:latin typeface="Open Sans"/>
                <a:ea typeface="Open Sans"/>
                <a:cs typeface="Open Sans"/>
                <a:sym typeface="Open Sans"/>
              </a:rPr>
              <a:t>студентів</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Безкоштовні дозволи (більше ніж просто): </a:t>
            </a:r>
            <a:br>
              <a:rPr b="0" i="0" lang="en-DE" sz="1500" u="none" cap="none" strike="noStrike">
                <a:solidFill>
                  <a:srgbClr val="004993"/>
                </a:solidFill>
                <a:latin typeface="Open Sans"/>
                <a:ea typeface="Open Sans"/>
                <a:cs typeface="Open Sans"/>
                <a:sym typeface="Open Sans"/>
              </a:rPr>
            </a:b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 безкоштовно + дозволи. </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Забезпечення кращої освіти:</a:t>
            </a:r>
            <a:r>
              <a:rPr b="0" i="0" lang="en-DE" sz="1500" u="none" cap="none" strike="noStrike">
                <a:solidFill>
                  <a:srgbClr val="004993"/>
                </a:solidFill>
                <a:latin typeface="Open Sans"/>
                <a:ea typeface="Open Sans"/>
                <a:cs typeface="Open Sans"/>
                <a:sym typeface="Open Sans"/>
              </a:rPr>
              <a:t> забезпечити краще майбутнє </a:t>
            </a:r>
            <a:r>
              <a:rPr b="0" i="0" lang="en-DE" sz="1500" u="sng" cap="none" strike="noStrike">
                <a:solidFill>
                  <a:schemeClr val="hlink"/>
                </a:solidFill>
                <a:latin typeface="Open Sans"/>
                <a:ea typeface="Open Sans"/>
                <a:cs typeface="Open Sans"/>
                <a:sym typeface="Open Sans"/>
                <a:hlinkClick r:id="rId3"/>
              </a:rPr>
              <a:t>(ЦСР 4</a:t>
            </a:r>
            <a:r>
              <a:rPr b="0" i="0" lang="en-DE" sz="1500" u="none" cap="none" strike="noStrike">
                <a:solidFill>
                  <a:srgbClr val="004993"/>
                </a:solidFill>
                <a:latin typeface="Open Sans"/>
                <a:ea typeface="Open Sans"/>
                <a:cs typeface="Open Sans"/>
                <a:sym typeface="Open Sans"/>
              </a:rPr>
              <a:t>: “Забезпечити інклюзивну та справедливу якісну освіту та сприяти можливості навчання протягом усього життя для всіх”)</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Поліпшення розуміння:</a:t>
            </a:r>
            <a:r>
              <a:rPr b="0" i="0" lang="en-DE" sz="1500" u="none" cap="none" strike="noStrike">
                <a:solidFill>
                  <a:srgbClr val="004993"/>
                </a:solidFill>
                <a:latin typeface="Open Sans"/>
                <a:ea typeface="Open Sans"/>
                <a:cs typeface="Open Sans"/>
                <a:sym typeface="Open Sans"/>
              </a:rPr>
              <a:t> студенти можуть переглядати концепції/ідеї, використовуючи інший набір ресурсів (тобто повторювати одну й ту саму концепцію, використовуючи інше пояснення).</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Спільне створення:</a:t>
            </a:r>
            <a:r>
              <a:rPr b="0" i="0" lang="en-DE" sz="1500" u="none" cap="none" strike="noStrike">
                <a:solidFill>
                  <a:srgbClr val="004993"/>
                </a:solidFill>
                <a:latin typeface="Open Sans"/>
                <a:ea typeface="Open Sans"/>
                <a:cs typeface="Open Sans"/>
                <a:sym typeface="Open Sans"/>
              </a:rPr>
              <a:t> </a:t>
            </a:r>
            <a:r>
              <a:rPr lang="en-DE" sz="1500">
                <a:solidFill>
                  <a:srgbClr val="004993"/>
                </a:solidFill>
                <a:latin typeface="Open Sans"/>
                <a:ea typeface="Open Sans"/>
                <a:cs typeface="Open Sans"/>
                <a:sym typeface="Open Sans"/>
              </a:rPr>
              <a:t>ВОР дають студентам можливість бути партнерами спільної творчості з користю для себе.</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1" i="0" sz="1900" u="none" cap="none" strike="noStrike">
              <a:solidFill>
                <a:srgbClr val="004993"/>
              </a:solidFill>
              <a:latin typeface="Open Sans"/>
              <a:ea typeface="Open Sans"/>
              <a:cs typeface="Open Sans"/>
              <a:sym typeface="Open Sans"/>
            </a:endParaRPr>
          </a:p>
        </p:txBody>
      </p:sp>
      <p:pic>
        <p:nvPicPr>
          <p:cNvPr id="157" name="Google Shape;157;gf81126334d_0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pic>
        <p:nvPicPr>
          <p:cNvPr id="158" name="Google Shape;158;gf81126334d_0_23"/>
          <p:cNvPicPr preferRelativeResize="0"/>
          <p:nvPr/>
        </p:nvPicPr>
        <p:blipFill rotWithShape="1">
          <a:blip r:embed="rId5">
            <a:alphaModFix/>
          </a:blip>
          <a:srcRect b="0" l="0" r="0" t="0"/>
          <a:stretch/>
        </p:blipFill>
        <p:spPr>
          <a:xfrm>
            <a:off x="569400" y="562956"/>
            <a:ext cx="1517901" cy="1152338"/>
          </a:xfrm>
          <a:prstGeom prst="rect">
            <a:avLst/>
          </a:prstGeom>
          <a:noFill/>
          <a:ln>
            <a:noFill/>
          </a:ln>
        </p:spPr>
      </p:pic>
      <p:sp>
        <p:nvSpPr>
          <p:cNvPr id="159" name="Google Shape;159;gf81126334d_0_23"/>
          <p:cNvSpPr txBox="1"/>
          <p:nvPr/>
        </p:nvSpPr>
        <p:spPr>
          <a:xfrm>
            <a:off x="569400" y="663225"/>
            <a:ext cx="1495500" cy="12189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60" name="Google Shape;160;gf81126334d_0_23"/>
          <p:cNvSpPr txBox="1"/>
          <p:nvPr/>
        </p:nvSpPr>
        <p:spPr>
          <a:xfrm>
            <a:off x="2191550" y="459425"/>
            <a:ext cx="52950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161" name="Google Shape;161;gf81126334d_0_23"/>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6"/>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f81126334d_0_42"/>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f81126334d_0_42"/>
          <p:cNvSpPr/>
          <p:nvPr/>
        </p:nvSpPr>
        <p:spPr>
          <a:xfrm>
            <a:off x="-1261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gf81126334d_0_42"/>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72" name="Google Shape;172;gf81126334d_0_42"/>
          <p:cNvSpPr txBox="1"/>
          <p:nvPr/>
        </p:nvSpPr>
        <p:spPr>
          <a:xfrm>
            <a:off x="2251200" y="383225"/>
            <a:ext cx="51594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pic>
        <p:nvPicPr>
          <p:cNvPr id="173" name="Google Shape;173;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4" name="Google Shape;174;gf81126334d_0_42"/>
          <p:cNvSpPr txBox="1"/>
          <p:nvPr/>
        </p:nvSpPr>
        <p:spPr>
          <a:xfrm>
            <a:off x="1742250" y="4586200"/>
            <a:ext cx="5465100" cy="466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lang="en-DE" sz="1500">
                <a:solidFill>
                  <a:srgbClr val="004993"/>
                </a:solidFill>
                <a:latin typeface="Open Sans"/>
                <a:ea typeface="Open Sans"/>
                <a:cs typeface="Open Sans"/>
                <a:sym typeface="Open Sans"/>
              </a:rPr>
              <a:t>Дозволи на адаптацію: </a:t>
            </a:r>
            <a:r>
              <a:rPr lang="en-DE" sz="1500">
                <a:solidFill>
                  <a:srgbClr val="004993"/>
                </a:solidFill>
                <a:latin typeface="Open Sans"/>
                <a:ea typeface="Open Sans"/>
                <a:cs typeface="Open Sans"/>
                <a:sym typeface="Open Sans"/>
              </a:rPr>
              <a:t>викладачі можуть (частково або повністю) адаптувати/змінювати ВОР, створюючи найкраще поєднання матеріалів курсу для кожного навчального досвіду та постійно покращуючи якість ВОР.</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Забезпечення відкритої педагогіки:</a:t>
            </a:r>
            <a:r>
              <a:rPr b="0" i="0" lang="en-DE" sz="1500" u="none" cap="none" strike="noStrike">
                <a:solidFill>
                  <a:srgbClr val="004993"/>
                </a:solidFill>
                <a:latin typeface="Open Sans"/>
                <a:ea typeface="Open Sans"/>
                <a:cs typeface="Open Sans"/>
                <a:sym typeface="Open Sans"/>
              </a:rPr>
              <a:t> за допомогою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студенти глибоко залучені до навчального процесу та створення навчальних матеріалів, по суті, роблячи їх власними, під керівництвом викладача.</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Покращення репутації:</a:t>
            </a:r>
            <a:r>
              <a:rPr b="0" i="0" lang="en-DE" sz="1500" u="none" cap="none" strike="noStrike">
                <a:solidFill>
                  <a:srgbClr val="004993"/>
                </a:solidFill>
                <a:latin typeface="Open Sans"/>
                <a:ea typeface="Open Sans"/>
                <a:cs typeface="Open Sans"/>
                <a:sym typeface="Open Sans"/>
              </a:rPr>
              <a:t> якісні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покращують репутацію викладача на місцевому та глобальному рівнях, пропонуючи водночас нові можливості для співпраці з колегами по всьому світу.</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DE" sz="1500">
                <a:solidFill>
                  <a:srgbClr val="004993"/>
                </a:solidFill>
                <a:latin typeface="Open Sans"/>
                <a:ea typeface="Open Sans"/>
                <a:cs typeface="Open Sans"/>
                <a:sym typeface="Open Sans"/>
              </a:rPr>
              <a:t>Зменшення навантаження: </a:t>
            </a:r>
            <a:r>
              <a:rPr lang="en-DE" sz="1500">
                <a:solidFill>
                  <a:srgbClr val="004993"/>
                </a:solidFill>
                <a:latin typeface="Open Sans"/>
                <a:ea typeface="Open Sans"/>
                <a:cs typeface="Open Sans"/>
                <a:sym typeface="Open Sans"/>
              </a:rPr>
              <a:t>викладачам не потрібно щоразу “винаходити велосипед”, але вони можуть повторно використовувати те, що вже існує.</a:t>
            </a:r>
            <a:endParaRPr sz="15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Натхнення:</a:t>
            </a:r>
            <a:r>
              <a:rPr b="0" i="0" lang="en-DE" sz="1500" u="none" cap="none" strike="noStrike">
                <a:solidFill>
                  <a:srgbClr val="004993"/>
                </a:solidFill>
                <a:latin typeface="Open Sans"/>
                <a:ea typeface="Open Sans"/>
                <a:cs typeface="Open Sans"/>
                <a:sym typeface="Open Sans"/>
              </a:rPr>
              <a:t>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 це спосіб отримати нові ідеї.</a:t>
            </a:r>
            <a:endParaRPr b="1" i="0" sz="1700" u="none" cap="none" strike="noStrike">
              <a:solidFill>
                <a:srgbClr val="004993"/>
              </a:solidFill>
              <a:latin typeface="Open Sans"/>
              <a:ea typeface="Open Sans"/>
              <a:cs typeface="Open Sans"/>
              <a:sym typeface="Open Sans"/>
            </a:endParaRPr>
          </a:p>
        </p:txBody>
      </p:sp>
      <p:sp>
        <p:nvSpPr>
          <p:cNvPr id="175" name="Google Shape;175;gf81126334d_0_42"/>
          <p:cNvSpPr txBox="1"/>
          <p:nvPr/>
        </p:nvSpPr>
        <p:spPr>
          <a:xfrm>
            <a:off x="1506400" y="4125200"/>
            <a:ext cx="5904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FFFFFF"/>
                </a:solidFill>
                <a:latin typeface="Open Sans"/>
                <a:ea typeface="Open Sans"/>
                <a:cs typeface="Open Sans"/>
                <a:sym typeface="Open Sans"/>
              </a:rPr>
              <a:t>Переваги відкритої освіти (</a:t>
            </a:r>
            <a:r>
              <a:rPr b="1" lang="en-DE" sz="1800">
                <a:solidFill>
                  <a:srgbClr val="FFFFFF"/>
                </a:solidFill>
                <a:latin typeface="Open Sans"/>
                <a:ea typeface="Open Sans"/>
                <a:cs typeface="Open Sans"/>
                <a:sym typeface="Open Sans"/>
              </a:rPr>
              <a:t>BO</a:t>
            </a:r>
            <a:r>
              <a:rPr b="1" i="0" lang="en-DE" sz="1800" u="none" cap="none" strike="noStrike">
                <a:solidFill>
                  <a:srgbClr val="FFFFFF"/>
                </a:solidFill>
                <a:latin typeface="Open Sans"/>
                <a:ea typeface="Open Sans"/>
                <a:cs typeface="Open Sans"/>
                <a:sym typeface="Open Sans"/>
              </a:rPr>
              <a:t>) для викладачів</a:t>
            </a:r>
            <a:endParaRPr b="1" i="0" sz="1800" u="none" cap="none" strike="noStrike">
              <a:solidFill>
                <a:srgbClr val="FFFFFF"/>
              </a:solidFill>
              <a:latin typeface="Open Sans"/>
              <a:ea typeface="Open Sans"/>
              <a:cs typeface="Open Sans"/>
              <a:sym typeface="Open Sans"/>
            </a:endParaRPr>
          </a:p>
        </p:txBody>
      </p:sp>
      <p:sp>
        <p:nvSpPr>
          <p:cNvPr id="176" name="Google Shape;176;gf81126334d_0_42"/>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f7f8b365c8_1_23"/>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gf7f8b365c8_1_23"/>
          <p:cNvSpPr/>
          <p:nvPr/>
        </p:nvSpPr>
        <p:spPr>
          <a:xfrm>
            <a:off x="-1261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gf7f8b365c8_1_23"/>
          <p:cNvSpPr txBox="1"/>
          <p:nvPr/>
        </p:nvSpPr>
        <p:spPr>
          <a:xfrm>
            <a:off x="591700" y="663225"/>
            <a:ext cx="1473300" cy="1218765"/>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p:txBody>
      </p:sp>
      <p:sp>
        <p:nvSpPr>
          <p:cNvPr id="189" name="Google Shape;189;gf7f8b365c8_1_23"/>
          <p:cNvSpPr txBox="1"/>
          <p:nvPr/>
        </p:nvSpPr>
        <p:spPr>
          <a:xfrm>
            <a:off x="1816725" y="4597950"/>
            <a:ext cx="5464500" cy="4929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Виховання активних підходів: </a:t>
            </a:r>
            <a:r>
              <a:rPr b="0" i="0" lang="en-DE" sz="1500" u="none" cap="none" strike="noStrike">
                <a:solidFill>
                  <a:srgbClr val="004993"/>
                </a:solidFill>
                <a:latin typeface="Open Sans"/>
                <a:ea typeface="Open Sans"/>
                <a:cs typeface="Open Sans"/>
                <a:sym typeface="Open Sans"/>
              </a:rPr>
              <a:t>викладачі можуть розробляти різноманітні практичні стратегії для підтримки досвіду навчання на практиці на основі реміксу / адаптації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Сприяння співробітництву:</a:t>
            </a:r>
            <a:r>
              <a:rPr b="0" i="0" lang="en-DE" sz="1500" u="none" cap="none" strike="noStrike">
                <a:solidFill>
                  <a:srgbClr val="004993"/>
                </a:solidFill>
                <a:latin typeface="Open Sans"/>
                <a:ea typeface="Open Sans"/>
                <a:cs typeface="Open Sans"/>
                <a:sym typeface="Open Sans"/>
              </a:rPr>
              <a:t> зворотний зв’язок між колегами, співпраця студентів та участь експертів збільшуються, і вони збагачують викладачів завдяки процесу, який забезпечується відкритими ліцензіями.</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Підтримання інновацій:</a:t>
            </a:r>
            <a:r>
              <a:rPr b="0" i="0" lang="en-DE" sz="1500" u="none" cap="none" strike="noStrike">
                <a:solidFill>
                  <a:srgbClr val="004993"/>
                </a:solidFill>
                <a:latin typeface="Open Sans"/>
                <a:ea typeface="Open Sans"/>
                <a:cs typeface="Open Sans"/>
                <a:sym typeface="Open Sans"/>
              </a:rPr>
              <a:t>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пропонують можливості для покращення якості викладання та навчальних матеріалів, дозволяючи іншим використовувати їх і надавати конструктивний зворотний зв’язок.</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en-DE" sz="1500">
                <a:solidFill>
                  <a:srgbClr val="004993"/>
                </a:solidFill>
                <a:latin typeface="Open Sans"/>
                <a:ea typeface="Open Sans"/>
                <a:cs typeface="Open Sans"/>
                <a:sym typeface="Open Sans"/>
              </a:rPr>
              <a:t>Забезпечення спадщини: </a:t>
            </a:r>
            <a:r>
              <a:rPr lang="en-DE" sz="1500">
                <a:solidFill>
                  <a:srgbClr val="004993"/>
                </a:solidFill>
                <a:latin typeface="Open Sans"/>
                <a:ea typeface="Open Sans"/>
                <a:cs typeface="Open Sans"/>
                <a:sym typeface="Open Sans"/>
              </a:rPr>
              <a:t>процес повторного використання, який ініційований ВОР, триває навіть після виходу автора на пенсію.</a:t>
            </a:r>
            <a:endParaRPr b="0" i="0" sz="1500" u="none" cap="none" strike="noStrike">
              <a:solidFill>
                <a:srgbClr val="000000"/>
              </a:solidFill>
              <a:latin typeface="Arial"/>
              <a:ea typeface="Arial"/>
              <a:cs typeface="Arial"/>
              <a:sym typeface="Arial"/>
            </a:endParaRPr>
          </a:p>
        </p:txBody>
      </p:sp>
      <p:sp>
        <p:nvSpPr>
          <p:cNvPr id="190" name="Google Shape;190;gf7f8b365c8_1_23"/>
          <p:cNvSpPr txBox="1"/>
          <p:nvPr/>
        </p:nvSpPr>
        <p:spPr>
          <a:xfrm>
            <a:off x="1506400" y="4125200"/>
            <a:ext cx="5904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FFFFFF"/>
                </a:solidFill>
                <a:latin typeface="Open Sans"/>
                <a:ea typeface="Open Sans"/>
                <a:cs typeface="Open Sans"/>
                <a:sym typeface="Open Sans"/>
              </a:rPr>
              <a:t>Переваги відкритої освіти (</a:t>
            </a:r>
            <a:r>
              <a:rPr b="1" lang="en-DE" sz="1800">
                <a:solidFill>
                  <a:srgbClr val="FFFFFF"/>
                </a:solidFill>
                <a:latin typeface="Open Sans"/>
                <a:ea typeface="Open Sans"/>
                <a:cs typeface="Open Sans"/>
                <a:sym typeface="Open Sans"/>
              </a:rPr>
              <a:t>BO</a:t>
            </a:r>
            <a:r>
              <a:rPr b="1" i="0" lang="en-DE" sz="1800" u="none" cap="none" strike="noStrike">
                <a:solidFill>
                  <a:srgbClr val="FFFFFF"/>
                </a:solidFill>
                <a:latin typeface="Open Sans"/>
                <a:ea typeface="Open Sans"/>
                <a:cs typeface="Open Sans"/>
                <a:sym typeface="Open Sans"/>
              </a:rPr>
              <a:t>) для викладачів</a:t>
            </a:r>
            <a:endParaRPr b="1" i="0" sz="1800" u="none" cap="none" strike="noStrike">
              <a:solidFill>
                <a:srgbClr val="FFFFFF"/>
              </a:solidFill>
              <a:latin typeface="Open Sans"/>
              <a:ea typeface="Open Sans"/>
              <a:cs typeface="Open Sans"/>
              <a:sym typeface="Open Sans"/>
            </a:endParaRPr>
          </a:p>
        </p:txBody>
      </p:sp>
      <p:pic>
        <p:nvPicPr>
          <p:cNvPr id="191" name="Google Shape;191;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2" name="Google Shape;192;gf7f8b365c8_1_23"/>
          <p:cNvSpPr txBox="1"/>
          <p:nvPr/>
        </p:nvSpPr>
        <p:spPr>
          <a:xfrm>
            <a:off x="2251200" y="383225"/>
            <a:ext cx="51594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193" name="Google Shape;193;gf7f8b365c8_1_23"/>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f81126334d_0_64"/>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lang="en-DE" sz="3300">
                <a:solidFill>
                  <a:schemeClr val="lt1"/>
                </a:solidFill>
                <a:latin typeface="Calibri"/>
                <a:ea typeface="Calibri"/>
                <a:cs typeface="Calibri"/>
                <a:sym typeface="Calibri"/>
              </a:rPr>
              <a:t>BOP</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gf81126334d_0_64"/>
          <p:cNvSpPr txBox="1"/>
          <p:nvPr/>
        </p:nvSpPr>
        <p:spPr>
          <a:xfrm>
            <a:off x="591700" y="663225"/>
            <a:ext cx="1473300" cy="1574700"/>
          </a:xfrm>
          <a:prstGeom prst="rect">
            <a:avLst/>
          </a:prstGeom>
          <a:noFill/>
          <a:ln>
            <a:noFill/>
          </a:ln>
        </p:spPr>
        <p:txBody>
          <a:bodyPr anchorCtr="0" anchor="t" bIns="91425" lIns="91425" spcFirstLastPara="1" rIns="91425" wrap="square" tIns="91425">
            <a:spAutoFit/>
          </a:bodyPr>
          <a:lstStyle/>
          <a:p>
            <a:pPr indent="0" lvl="0" marL="0" marR="0" rtl="0" algn="ctr">
              <a:lnSpc>
                <a:spcPct val="70000"/>
              </a:lnSpc>
              <a:spcBef>
                <a:spcPts val="0"/>
              </a:spcBef>
              <a:spcAft>
                <a:spcPts val="0"/>
              </a:spcAft>
              <a:buClr>
                <a:srgbClr val="000000"/>
              </a:buClr>
              <a:buSzPts val="3200"/>
              <a:buFont typeface="Arial"/>
              <a:buNone/>
            </a:pPr>
            <a:r>
              <a:rPr b="1" lang="en-DE" sz="3200">
                <a:solidFill>
                  <a:schemeClr val="lt1"/>
                </a:solidFill>
                <a:latin typeface="Calibri"/>
                <a:ea typeface="Calibri"/>
                <a:cs typeface="Calibri"/>
                <a:sym typeface="Calibri"/>
              </a:rPr>
              <a:t>BOP</a:t>
            </a:r>
            <a:r>
              <a:rPr b="1" i="0" lang="en-DE" sz="3200" u="none" cap="none" strike="noStrike">
                <a:solidFill>
                  <a:schemeClr val="lt1"/>
                </a:solidFill>
                <a:latin typeface="Calibri"/>
                <a:ea typeface="Calibri"/>
                <a:cs typeface="Calibri"/>
                <a:sym typeface="Calibri"/>
              </a:rPr>
              <a:t> –</a:t>
            </a:r>
            <a:endParaRPr b="1" i="0" sz="3200" u="none" cap="none" strike="noStrike">
              <a:solidFill>
                <a:schemeClr val="lt1"/>
              </a:solidFill>
              <a:latin typeface="Calibri"/>
              <a:ea typeface="Calibri"/>
              <a:cs typeface="Calibri"/>
              <a:sym typeface="Calibri"/>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1200"/>
              <a:buFont typeface="Arial"/>
              <a:buNone/>
            </a:pPr>
            <a:r>
              <a:rPr b="1" i="0" lang="en-DE" sz="1200" u="none" cap="none" strike="noStrike">
                <a:solidFill>
                  <a:schemeClr val="lt1"/>
                </a:solidFill>
                <a:latin typeface="Calibri"/>
                <a:ea typeface="Calibri"/>
                <a:cs typeface="Calibri"/>
                <a:sym typeface="Calibri"/>
              </a:rPr>
              <a:t>РЕСУРСИ</a:t>
            </a:r>
            <a:endParaRPr b="0" i="0" sz="1400" u="none" cap="none" strike="noStrike">
              <a:solidFill>
                <a:srgbClr val="000000"/>
              </a:solidFill>
              <a:latin typeface="Arial"/>
              <a:ea typeface="Arial"/>
              <a:cs typeface="Arial"/>
              <a:sym typeface="Arial"/>
            </a:endParaRPr>
          </a:p>
          <a:p>
            <a:pPr indent="0" lvl="0" marL="0" marR="0" rtl="0" algn="ctr">
              <a:lnSpc>
                <a:spcPct val="70000"/>
              </a:lnSpc>
              <a:spcBef>
                <a:spcPts val="0"/>
              </a:spcBef>
              <a:spcAft>
                <a:spcPts val="0"/>
              </a:spcAft>
              <a:buClr>
                <a:srgbClr val="000000"/>
              </a:buClr>
              <a:buSzPts val="800"/>
              <a:buFont typeface="Arial"/>
              <a:buNone/>
            </a:pPr>
            <a:r>
              <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800"/>
              <a:buFont typeface="Arial"/>
              <a:buNone/>
            </a:pPr>
            <a:r>
              <a:rPr b="1" i="0" lang="en-DE" sz="800" u="none" cap="none" strike="noStrike">
                <a:solidFill>
                  <a:schemeClr val="lt1"/>
                </a:solidFill>
                <a:latin typeface="Calibri"/>
                <a:ea typeface="Calibri"/>
                <a:cs typeface="Calibri"/>
                <a:sym typeface="Calibri"/>
              </a:rPr>
              <a:t>ОСНОВИ</a:t>
            </a:r>
            <a:endParaRPr b="1" i="0" sz="800" u="none" cap="none" strike="noStrike">
              <a:solidFill>
                <a:schemeClr val="lt1"/>
              </a:solidFill>
              <a:latin typeface="Calibri"/>
              <a:ea typeface="Calibri"/>
              <a:cs typeface="Calibri"/>
              <a:sym typeface="Calibri"/>
            </a:endParaRPr>
          </a:p>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 </a:t>
            </a:r>
            <a:br>
              <a:rPr b="1" i="0" lang="en-DE" sz="3300" u="none" cap="none" strike="noStrike">
                <a:solidFill>
                  <a:schemeClr val="lt1"/>
                </a:solidFill>
                <a:latin typeface="Calibri"/>
                <a:ea typeface="Calibri"/>
                <a:cs typeface="Calibri"/>
                <a:sym typeface="Calibri"/>
              </a:rPr>
            </a:br>
            <a:endParaRPr b="0" i="0" sz="2400" u="none" cap="none" strike="noStrike">
              <a:solidFill>
                <a:schemeClr val="lt1"/>
              </a:solidFill>
              <a:latin typeface="Calibri"/>
              <a:ea typeface="Calibri"/>
              <a:cs typeface="Calibri"/>
              <a:sym typeface="Calibri"/>
            </a:endParaRPr>
          </a:p>
        </p:txBody>
      </p:sp>
      <p:pic>
        <p:nvPicPr>
          <p:cNvPr id="205" name="Google Shape;205;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6" name="Google Shape;206;gf81126334d_0_64"/>
          <p:cNvSpPr/>
          <p:nvPr/>
        </p:nvSpPr>
        <p:spPr>
          <a:xfrm>
            <a:off x="-1261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f81126334d_0_64"/>
          <p:cNvSpPr txBox="1"/>
          <p:nvPr/>
        </p:nvSpPr>
        <p:spPr>
          <a:xfrm>
            <a:off x="1891175" y="4804075"/>
            <a:ext cx="5007900" cy="413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Розширення вибору:</a:t>
            </a:r>
            <a:r>
              <a:rPr b="0" i="0" lang="en-DE" sz="1500" u="none" cap="none" strike="noStrike">
                <a:solidFill>
                  <a:srgbClr val="004993"/>
                </a:solidFill>
                <a:latin typeface="Open Sans"/>
                <a:ea typeface="Open Sans"/>
                <a:cs typeface="Open Sans"/>
                <a:sym typeface="Open Sans"/>
              </a:rPr>
              <a:t> підручники як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розширюють ресурси викладачів і можуть гарантувати такий самий високий рівень якості, що і традиційні підручники.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Підвищення академічної свободи:</a:t>
            </a:r>
            <a:r>
              <a:rPr b="0" i="0" lang="en-DE" sz="1500" u="none" cap="none" strike="noStrike">
                <a:solidFill>
                  <a:srgbClr val="004993"/>
                </a:solidFill>
                <a:latin typeface="Open Sans"/>
                <a:ea typeface="Open Sans"/>
                <a:cs typeface="Open Sans"/>
                <a:sym typeface="Open Sans"/>
              </a:rPr>
              <a:t> відкриті ліцензії на </a:t>
            </a:r>
            <a:r>
              <a:rPr lang="en-DE" sz="1500">
                <a:solidFill>
                  <a:srgbClr val="004993"/>
                </a:solidFill>
                <a:latin typeface="Open Sans"/>
                <a:ea typeface="Open Sans"/>
                <a:cs typeface="Open Sans"/>
                <a:sym typeface="Open Sans"/>
              </a:rPr>
              <a:t>BOP</a:t>
            </a:r>
            <a:r>
              <a:rPr b="0" i="0" lang="en-DE" sz="1500" u="none" cap="none" strike="noStrike">
                <a:solidFill>
                  <a:srgbClr val="004993"/>
                </a:solidFill>
                <a:latin typeface="Open Sans"/>
                <a:ea typeface="Open Sans"/>
                <a:cs typeface="Open Sans"/>
                <a:sym typeface="Open Sans"/>
              </a:rPr>
              <a:t> дозволяють викладачам регулярно змінювати та оновлювати навчальні ресурси для своїх курсів.</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Демонстрація інновацій та творчості: </a:t>
            </a:r>
            <a:r>
              <a:rPr b="0" i="0" lang="en-DE" sz="1500" u="none" cap="none" strike="noStrike">
                <a:solidFill>
                  <a:srgbClr val="004993"/>
                </a:solidFill>
                <a:latin typeface="Open Sans"/>
                <a:ea typeface="Open Sans"/>
                <a:cs typeface="Open Sans"/>
                <a:sym typeface="Open Sans"/>
              </a:rPr>
              <a:t>креативність викладачів може вразити потенційних студентів і спонсорів. Це допоможе збільшити кількість студентів на певні курси та підвищити цінність окремих викладачів.</a:t>
            </a:r>
            <a:endParaRPr b="0" i="0" sz="1700" u="none" cap="none" strike="noStrike">
              <a:solidFill>
                <a:srgbClr val="004993"/>
              </a:solidFill>
              <a:latin typeface="Open Sans"/>
              <a:ea typeface="Open Sans"/>
              <a:cs typeface="Open Sans"/>
              <a:sym typeface="Open Sans"/>
            </a:endParaRPr>
          </a:p>
        </p:txBody>
      </p:sp>
      <p:sp>
        <p:nvSpPr>
          <p:cNvPr id="208" name="Google Shape;208;gf81126334d_0_64"/>
          <p:cNvSpPr txBox="1"/>
          <p:nvPr/>
        </p:nvSpPr>
        <p:spPr>
          <a:xfrm>
            <a:off x="1506400" y="4125200"/>
            <a:ext cx="5904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rgbClr val="FFFFFF"/>
                </a:solidFill>
                <a:latin typeface="Open Sans"/>
                <a:ea typeface="Open Sans"/>
                <a:cs typeface="Open Sans"/>
                <a:sym typeface="Open Sans"/>
              </a:rPr>
              <a:t>Переваги відкритої освіти (</a:t>
            </a:r>
            <a:r>
              <a:rPr b="1" lang="en-DE" sz="1800">
                <a:solidFill>
                  <a:srgbClr val="FFFFFF"/>
                </a:solidFill>
                <a:latin typeface="Open Sans"/>
                <a:ea typeface="Open Sans"/>
                <a:cs typeface="Open Sans"/>
                <a:sym typeface="Open Sans"/>
              </a:rPr>
              <a:t>BO</a:t>
            </a:r>
            <a:r>
              <a:rPr b="1" i="0" lang="en-DE" sz="1800" u="none" cap="none" strike="noStrike">
                <a:solidFill>
                  <a:srgbClr val="FFFFFF"/>
                </a:solidFill>
                <a:latin typeface="Open Sans"/>
                <a:ea typeface="Open Sans"/>
                <a:cs typeface="Open Sans"/>
                <a:sym typeface="Open Sans"/>
              </a:rPr>
              <a:t>) для викладачів</a:t>
            </a:r>
            <a:endParaRPr b="1" i="0" sz="1800" u="none" cap="none" strike="noStrike">
              <a:solidFill>
                <a:srgbClr val="FFFFFF"/>
              </a:solidFill>
              <a:latin typeface="Open Sans"/>
              <a:ea typeface="Open Sans"/>
              <a:cs typeface="Open Sans"/>
              <a:sym typeface="Open Sans"/>
            </a:endParaRPr>
          </a:p>
        </p:txBody>
      </p:sp>
      <p:sp>
        <p:nvSpPr>
          <p:cNvPr id="209" name="Google Shape;209;gf81126334d_0_64"/>
          <p:cNvSpPr txBox="1"/>
          <p:nvPr/>
        </p:nvSpPr>
        <p:spPr>
          <a:xfrm>
            <a:off x="2251200" y="383225"/>
            <a:ext cx="51594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“Відкриті освітні ресурси (</a:t>
            </a:r>
            <a:r>
              <a:rPr b="1" lang="en-DE">
                <a:solidFill>
                  <a:srgbClr val="004993"/>
                </a:solidFill>
                <a:latin typeface="Open Sans"/>
                <a:ea typeface="Open Sans"/>
                <a:cs typeface="Open Sans"/>
                <a:sym typeface="Open Sans"/>
              </a:rPr>
              <a:t>BOP</a:t>
            </a:r>
            <a:r>
              <a:rPr b="1" i="0" lang="en-DE" sz="1400" u="none" cap="none" strike="noStrike">
                <a:solidFill>
                  <a:srgbClr val="004993"/>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 це матеріали для навчання, викладання та досліджень </a:t>
            </a:r>
            <a:r>
              <a:rPr b="1" i="0" lang="en-DE" sz="1400" u="none" cap="none" strike="noStrike">
                <a:solidFill>
                  <a:srgbClr val="004993"/>
                </a:solidFill>
                <a:latin typeface="Open Sans"/>
                <a:ea typeface="Open Sans"/>
                <a:cs typeface="Open Sans"/>
                <a:sym typeface="Open Sans"/>
              </a:rPr>
              <a:t>в будь-якому форматі </a:t>
            </a:r>
            <a:r>
              <a:rPr b="0" i="0" lang="en-DE" sz="1400" u="none" cap="none" strike="noStrike">
                <a:solidFill>
                  <a:srgbClr val="004993"/>
                </a:solidFill>
                <a:latin typeface="Open Sans"/>
                <a:ea typeface="Open Sans"/>
                <a:cs typeface="Open Sans"/>
                <a:sym typeface="Open Sans"/>
              </a:rPr>
              <a:t>й на </a:t>
            </a:r>
            <a:r>
              <a:rPr b="1" i="0" lang="en-DE" sz="1400" u="none" cap="none" strike="noStrike">
                <a:solidFill>
                  <a:srgbClr val="004993"/>
                </a:solidFill>
                <a:latin typeface="Open Sans"/>
                <a:ea typeface="Open Sans"/>
                <a:cs typeface="Open Sans"/>
                <a:sym typeface="Open Sans"/>
              </a:rPr>
              <a:t>будь-якому носії </a:t>
            </a:r>
            <a:r>
              <a:rPr b="0" i="0" lang="en-DE" sz="1400" u="none" cap="none" strike="noStrike">
                <a:solidFill>
                  <a:srgbClr val="004993"/>
                </a:solidFill>
                <a:latin typeface="Open Sans"/>
                <a:ea typeface="Open Sans"/>
                <a:cs typeface="Open Sans"/>
                <a:sym typeface="Open Sans"/>
              </a:rPr>
              <a:t>(цифровому або іншому), які знаходяться в суспільному надбанні або охороняються авторським правом, видані </a:t>
            </a:r>
            <a:r>
              <a:rPr b="1" i="0" lang="en-DE" sz="1400" u="none" cap="none" strike="noStrike">
                <a:solidFill>
                  <a:srgbClr val="004993"/>
                </a:solidFill>
                <a:latin typeface="Open Sans"/>
                <a:ea typeface="Open Sans"/>
                <a:cs typeface="Open Sans"/>
                <a:sym typeface="Open Sans"/>
              </a:rPr>
              <a:t>за відкритою ліцензією</a:t>
            </a:r>
            <a:r>
              <a:rPr b="0" i="0" lang="en-DE" sz="1400" u="none" cap="none" strike="noStrike">
                <a:solidFill>
                  <a:srgbClr val="004993"/>
                </a:solidFill>
                <a:latin typeface="Open Sans"/>
                <a:ea typeface="Open Sans"/>
                <a:cs typeface="Open Sans"/>
                <a:sym typeface="Open Sans"/>
              </a:rPr>
              <a:t>, котра дозволяє безкоштовний доступ, повторне використання, перепрофілювання, адаптацію та поширення іншими способами без обмежень”.</a:t>
            </a:r>
            <a:endParaRPr b="0" i="0" sz="1700" u="none" cap="none" strike="noStrike">
              <a:solidFill>
                <a:srgbClr val="000000"/>
              </a:solidFill>
              <a:latin typeface="Open Sans"/>
              <a:ea typeface="Open Sans"/>
              <a:cs typeface="Open Sans"/>
              <a:sym typeface="Open Sans"/>
            </a:endParaRPr>
          </a:p>
        </p:txBody>
      </p:sp>
      <p:sp>
        <p:nvSpPr>
          <p:cNvPr id="210" name="Google Shape;210;gf81126334d_0_64"/>
          <p:cNvSpPr txBox="1"/>
          <p:nvPr/>
        </p:nvSpPr>
        <p:spPr>
          <a:xfrm>
            <a:off x="5694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